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6"/>
    <p:sldMasterId id="2147483709" r:id="rId7"/>
    <p:sldMasterId id="2147483722" r:id="rId8"/>
    <p:sldMasterId id="2147483735" r:id="rId9"/>
    <p:sldMasterId id="2147483748" r:id="rId10"/>
    <p:sldMasterId id="2147483778" r:id="rId11"/>
  </p:sldMasterIdLst>
  <p:notesMasterIdLst>
    <p:notesMasterId r:id="rId88"/>
  </p:notesMasterIdLst>
  <p:sldIdLst>
    <p:sldId id="5400" r:id="rId12"/>
    <p:sldId id="5407" r:id="rId13"/>
    <p:sldId id="5417" r:id="rId14"/>
    <p:sldId id="5419" r:id="rId15"/>
    <p:sldId id="5420" r:id="rId16"/>
    <p:sldId id="5429" r:id="rId17"/>
    <p:sldId id="5406" r:id="rId18"/>
    <p:sldId id="5436" r:id="rId19"/>
    <p:sldId id="5437" r:id="rId20"/>
    <p:sldId id="5394" r:id="rId21"/>
    <p:sldId id="5396" r:id="rId22"/>
    <p:sldId id="5356" r:id="rId23"/>
    <p:sldId id="5367" r:id="rId24"/>
    <p:sldId id="5342" r:id="rId25"/>
    <p:sldId id="5387" r:id="rId26"/>
    <p:sldId id="5202" r:id="rId27"/>
    <p:sldId id="5430" r:id="rId28"/>
    <p:sldId id="5438" r:id="rId29"/>
    <p:sldId id="5439" r:id="rId30"/>
    <p:sldId id="5222" r:id="rId31"/>
    <p:sldId id="1937" r:id="rId32"/>
    <p:sldId id="5227" r:id="rId33"/>
    <p:sldId id="5223" r:id="rId34"/>
    <p:sldId id="5442" r:id="rId35"/>
    <p:sldId id="5441" r:id="rId36"/>
    <p:sldId id="5229" r:id="rId37"/>
    <p:sldId id="5236" r:id="rId38"/>
    <p:sldId id="5443" r:id="rId39"/>
    <p:sldId id="5445" r:id="rId40"/>
    <p:sldId id="5440" r:id="rId41"/>
    <p:sldId id="5230" r:id="rId42"/>
    <p:sldId id="5241" r:id="rId43"/>
    <p:sldId id="5446" r:id="rId44"/>
    <p:sldId id="5433" r:id="rId45"/>
    <p:sldId id="5435" r:id="rId46"/>
    <p:sldId id="256" r:id="rId47"/>
    <p:sldId id="5431" r:id="rId48"/>
    <p:sldId id="5257" r:id="rId49"/>
    <p:sldId id="5262" r:id="rId50"/>
    <p:sldId id="5252" r:id="rId51"/>
    <p:sldId id="5255" r:id="rId52"/>
    <p:sldId id="5258" r:id="rId53"/>
    <p:sldId id="5278" r:id="rId54"/>
    <p:sldId id="5279" r:id="rId55"/>
    <p:sldId id="5246" r:id="rId56"/>
    <p:sldId id="5253" r:id="rId57"/>
    <p:sldId id="5256" r:id="rId58"/>
    <p:sldId id="5264" r:id="rId59"/>
    <p:sldId id="5259" r:id="rId60"/>
    <p:sldId id="5254" r:id="rId61"/>
    <p:sldId id="5266" r:id="rId62"/>
    <p:sldId id="5447" r:id="rId63"/>
    <p:sldId id="5432" r:id="rId64"/>
    <p:sldId id="5281" r:id="rId65"/>
    <p:sldId id="5289" r:id="rId66"/>
    <p:sldId id="5296" r:id="rId67"/>
    <p:sldId id="5434" r:id="rId68"/>
    <p:sldId id="5312" r:id="rId69"/>
    <p:sldId id="5299" r:id="rId70"/>
    <p:sldId id="5315" r:id="rId71"/>
    <p:sldId id="5316" r:id="rId72"/>
    <p:sldId id="5302" r:id="rId73"/>
    <p:sldId id="5300" r:id="rId74"/>
    <p:sldId id="5318" r:id="rId75"/>
    <p:sldId id="318" r:id="rId76"/>
    <p:sldId id="5449" r:id="rId77"/>
    <p:sldId id="5317" r:id="rId78"/>
    <p:sldId id="5321" r:id="rId79"/>
    <p:sldId id="5294" r:id="rId80"/>
    <p:sldId id="5426" r:id="rId81"/>
    <p:sldId id="5424" r:id="rId82"/>
    <p:sldId id="5423" r:id="rId83"/>
    <p:sldId id="5425" r:id="rId84"/>
    <p:sldId id="5422" r:id="rId85"/>
    <p:sldId id="5427" r:id="rId86"/>
    <p:sldId id="267" r:id="rId87"/>
  </p:sldIdLst>
  <p:sldSz cx="12192000" cy="6858000"/>
  <p:notesSz cx="9144000" cy="6858000"/>
  <p:embeddedFontLst>
    <p:embeddedFont>
      <p:font typeface="Calibri" panose="020F0502020204030204" pitchFamily="34" charset="0"/>
      <p:regular r:id="rId89"/>
      <p:bold r:id="rId90"/>
      <p:italic r:id="rId91"/>
      <p:boldItalic r:id="rId92"/>
    </p:embeddedFont>
    <p:embeddedFont>
      <p:font typeface="Helvetica" panose="020B0604020202020204" pitchFamily="34" charset="0"/>
      <p:regular r:id="rId93"/>
      <p:bold r:id="rId94"/>
      <p:italic r:id="rId95"/>
      <p:boldItalic r:id="rId96"/>
    </p:embeddedFont>
    <p:embeddedFont>
      <p:font typeface="Merriweather" panose="00000500000000000000" pitchFamily="2" charset="0"/>
      <p:regular r:id="rId97"/>
      <p:bold r:id="rId98"/>
      <p:italic r:id="rId99"/>
      <p:boldItalic r:id="rId100"/>
    </p:embeddedFont>
    <p:embeddedFont>
      <p:font typeface="Raleway" pitchFamily="2" charset="0"/>
      <p:regular r:id="rId101"/>
      <p:bold r:id="rId102"/>
      <p:italic r:id="rId103"/>
      <p:boldItalic r:id="rId104"/>
    </p:embeddedFont>
    <p:embeddedFont>
      <p:font typeface="Roboto" panose="02000000000000000000" pitchFamily="2" charset="0"/>
      <p:regular r:id="rId105"/>
      <p:bold r:id="rId106"/>
      <p:italic r:id="rId107"/>
      <p:boldItalic r:id="rId108"/>
    </p:embeddedFont>
    <p:embeddedFont>
      <p:font typeface="Segoe UI Black" panose="020B0A02040204020203" pitchFamily="34" charset="0"/>
      <p:bold r:id="rId109"/>
      <p:boldItalic r:id="rId110"/>
    </p:embeddedFont>
    <p:embeddedFont>
      <p:font typeface="Source Sans Pro" panose="020B0503030403020204" pitchFamily="34" charset="0"/>
      <p:regular r:id="rId111"/>
      <p:bold r:id="rId112"/>
      <p:italic r:id="rId113"/>
      <p:boldItalic r:id="rId114"/>
    </p:embeddedFont>
    <p:embeddedFont>
      <p:font typeface="Titillium Web" panose="00000500000000000000" pitchFamily="2" charset="0"/>
      <p:regular r:id="rId115"/>
      <p:bold r:id="rId116"/>
      <p:italic r:id="rId117"/>
      <p:boldItalic r:id="rId118"/>
    </p:embeddedFont>
    <p:embeddedFont>
      <p:font typeface="Titillium Web Bold" panose="00000800000000000000" charset="0"/>
      <p:bold r:id="rId119"/>
    </p:embeddedFont>
    <p:embeddedFont>
      <p:font typeface="Trebuchet MS" panose="020B0603020202020204" pitchFamily="34" charset="0"/>
      <p:regular r:id="rId120"/>
      <p:bold r:id="rId121"/>
      <p:italic r:id="rId122"/>
      <p:boldItalic r:id="rId123"/>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ku" id="{27C33350-C765-44FC-83B9-0B10416FE50D}">
          <p14:sldIdLst>
            <p14:sldId id="5400"/>
          </p14:sldIdLst>
        </p14:section>
        <p14:section name="Perustiedot työpajasarjasta" id="{3D7CEDCA-B80C-44BA-A09F-90D641714381}">
          <p14:sldIdLst>
            <p14:sldId id="5407"/>
            <p14:sldId id="5417"/>
            <p14:sldId id="5419"/>
            <p14:sldId id="5420"/>
          </p14:sldIdLst>
        </p14:section>
        <p14:section name="Ohjeita fasilitoinnin tueksi" id="{D062DF15-8E04-4C26-AA34-AD44C357262F}">
          <p14:sldIdLst>
            <p14:sldId id="5429"/>
            <p14:sldId id="5406"/>
            <p14:sldId id="5436"/>
            <p14:sldId id="5437"/>
          </p14:sldIdLst>
        </p14:section>
        <p14:section name="Esimerkkejä tuloksista" id="{903FCADC-B44A-4824-B139-A3D3CC9196B6}">
          <p14:sldIdLst>
            <p14:sldId id="5394"/>
            <p14:sldId id="5396"/>
            <p14:sldId id="5356"/>
            <p14:sldId id="5367"/>
            <p14:sldId id="5342"/>
            <p14:sldId id="5387"/>
          </p14:sldIdLst>
        </p14:section>
        <p14:section name="Työpaja 1" id="{DC48E79E-EC72-452A-9E24-C7CD3D211832}">
          <p14:sldIdLst>
            <p14:sldId id="5202"/>
            <p14:sldId id="5430"/>
            <p14:sldId id="5438"/>
            <p14:sldId id="5439"/>
            <p14:sldId id="5222"/>
            <p14:sldId id="1937"/>
            <p14:sldId id="5227"/>
            <p14:sldId id="5223"/>
            <p14:sldId id="5442"/>
            <p14:sldId id="5441"/>
            <p14:sldId id="5229"/>
            <p14:sldId id="5236"/>
            <p14:sldId id="5443"/>
            <p14:sldId id="5445"/>
            <p14:sldId id="5440"/>
            <p14:sldId id="5230"/>
            <p14:sldId id="5241"/>
            <p14:sldId id="5446"/>
            <p14:sldId id="5433"/>
            <p14:sldId id="5435"/>
          </p14:sldIdLst>
        </p14:section>
        <p14:section name="Työpaja 2" id="{BC9D0290-B1C9-46D5-BE58-62F03B3EBCD2}">
          <p14:sldIdLst>
            <p14:sldId id="256"/>
            <p14:sldId id="5431"/>
            <p14:sldId id="5257"/>
            <p14:sldId id="5262"/>
            <p14:sldId id="5252"/>
            <p14:sldId id="5255"/>
            <p14:sldId id="5258"/>
            <p14:sldId id="5278"/>
            <p14:sldId id="5279"/>
            <p14:sldId id="5246"/>
            <p14:sldId id="5253"/>
            <p14:sldId id="5256"/>
            <p14:sldId id="5264"/>
            <p14:sldId id="5259"/>
            <p14:sldId id="5254"/>
            <p14:sldId id="5266"/>
            <p14:sldId id="5447"/>
            <p14:sldId id="5432"/>
            <p14:sldId id="5281"/>
          </p14:sldIdLst>
        </p14:section>
        <p14:section name="Työpaja 3" id="{59A2800E-6593-433E-AAAD-08B20B6D7B6A}">
          <p14:sldIdLst>
            <p14:sldId id="5289"/>
            <p14:sldId id="5296"/>
            <p14:sldId id="5434"/>
            <p14:sldId id="5312"/>
            <p14:sldId id="5299"/>
            <p14:sldId id="5315"/>
            <p14:sldId id="5316"/>
            <p14:sldId id="5302"/>
            <p14:sldId id="5300"/>
            <p14:sldId id="5318"/>
            <p14:sldId id="318"/>
            <p14:sldId id="5449"/>
            <p14:sldId id="5317"/>
            <p14:sldId id="5321"/>
            <p14:sldId id="5294"/>
          </p14:sldIdLst>
        </p14:section>
        <p14:section name="Tulostettavat materiaalit" id="{D831ADCA-C1FD-4B09-97C4-9B3E4FD6763D}">
          <p14:sldIdLst>
            <p14:sldId id="5426"/>
            <p14:sldId id="5424"/>
            <p14:sldId id="5423"/>
            <p14:sldId id="5425"/>
            <p14:sldId id="5422"/>
            <p14:sldId id="5427"/>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DE4F7"/>
    <a:srgbClr val="482C04"/>
    <a:srgbClr val="8F5807"/>
    <a:srgbClr val="F49915"/>
    <a:srgbClr val="024621"/>
    <a:srgbClr val="618C1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5" autoAdjust="0"/>
    <p:restoredTop sz="84407" autoAdjust="0"/>
  </p:normalViewPr>
  <p:slideViewPr>
    <p:cSldViewPr snapToGrid="0">
      <p:cViewPr>
        <p:scale>
          <a:sx n="60" d="100"/>
          <a:sy n="60" d="100"/>
        </p:scale>
        <p:origin x="710" y="422"/>
      </p:cViewPr>
      <p:guideLst>
        <p:guide orient="horz" pos="2160"/>
        <p:guide pos="3840"/>
      </p:guideLst>
    </p:cSldViewPr>
  </p:slideViewPr>
  <p:outlineViewPr>
    <p:cViewPr>
      <p:scale>
        <a:sx n="33" d="100"/>
        <a:sy n="33" d="100"/>
      </p:scale>
      <p:origin x="0" y="-47122"/>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font" Target="fonts/font29.fnt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font" Target="fonts/font1.fntdata"/><Relationship Id="rId112" Type="http://schemas.openxmlformats.org/officeDocument/2006/relationships/font" Target="fonts/font24.fntdata"/><Relationship Id="rId16" Type="http://schemas.openxmlformats.org/officeDocument/2006/relationships/slide" Target="slides/slide5.xml"/><Relationship Id="rId107" Type="http://schemas.openxmlformats.org/officeDocument/2006/relationships/font" Target="fonts/font19.fntdata"/><Relationship Id="rId11" Type="http://schemas.openxmlformats.org/officeDocument/2006/relationships/slideMaster" Target="slideMasters/slideMaster6.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font" Target="fonts/font14.fntdata"/><Relationship Id="rId123" Type="http://schemas.openxmlformats.org/officeDocument/2006/relationships/font" Target="fonts/font35.fntdata"/><Relationship Id="rId5" Type="http://schemas.openxmlformats.org/officeDocument/2006/relationships/customXml" Target="../customXml/item5.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font" Target="fonts/font25.fntdata"/><Relationship Id="rId118" Type="http://schemas.openxmlformats.org/officeDocument/2006/relationships/font" Target="fonts/font30.fntdata"/><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font" Target="fonts/font15.fntdata"/><Relationship Id="rId108" Type="http://schemas.openxmlformats.org/officeDocument/2006/relationships/font" Target="fonts/font20.fntdata"/><Relationship Id="rId124" Type="http://schemas.openxmlformats.org/officeDocument/2006/relationships/presProps" Target="pres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1.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font" Target="fonts/font26.fntdata"/><Relationship Id="rId119" Type="http://schemas.openxmlformats.org/officeDocument/2006/relationships/font" Target="fonts/font31.fntdata"/><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21.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9.fntdata"/><Relationship Id="rId104" Type="http://schemas.openxmlformats.org/officeDocument/2006/relationships/font" Target="fonts/font16.fntdata"/><Relationship Id="rId120" Type="http://schemas.openxmlformats.org/officeDocument/2006/relationships/font" Target="fonts/font32.fntdata"/><Relationship Id="rId125" Type="http://schemas.openxmlformats.org/officeDocument/2006/relationships/viewProps" Target="viewProps.xml"/><Relationship Id="rId7" Type="http://schemas.openxmlformats.org/officeDocument/2006/relationships/slideMaster" Target="slideMasters/slideMaster2.xml"/><Relationship Id="rId71" Type="http://schemas.openxmlformats.org/officeDocument/2006/relationships/slide" Target="slides/slide60.xml"/><Relationship Id="rId9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font" Target="fonts/font22.fntdata"/><Relationship Id="rId115" Type="http://schemas.openxmlformats.org/officeDocument/2006/relationships/font" Target="fonts/font27.fntdata"/><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font" Target="fonts/font12.fntdata"/><Relationship Id="rId105" Type="http://schemas.openxmlformats.org/officeDocument/2006/relationships/font" Target="fonts/font17.fntdata"/><Relationship Id="rId126" Type="http://schemas.openxmlformats.org/officeDocument/2006/relationships/theme" Target="theme/theme1.xml"/><Relationship Id="rId8" Type="http://schemas.openxmlformats.org/officeDocument/2006/relationships/slideMaster" Target="slideMasters/slideMaster3.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font" Target="fonts/font5.fntdata"/><Relationship Id="rId98" Type="http://schemas.openxmlformats.org/officeDocument/2006/relationships/font" Target="fonts/font10.fntdata"/><Relationship Id="rId121" Type="http://schemas.openxmlformats.org/officeDocument/2006/relationships/font" Target="fonts/font33.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font" Target="fonts/font28.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notesMaster" Target="notesMasters/notesMaster1.xml"/><Relationship Id="rId111" Type="http://schemas.openxmlformats.org/officeDocument/2006/relationships/font" Target="fonts/font23.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font" Target="fonts/font18.fntdata"/><Relationship Id="rId127" Type="http://schemas.openxmlformats.org/officeDocument/2006/relationships/tableStyles" Target="tableStyles.xml"/><Relationship Id="rId10" Type="http://schemas.openxmlformats.org/officeDocument/2006/relationships/slideMaster" Target="slideMasters/slideMaster5.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122" Type="http://schemas.openxmlformats.org/officeDocument/2006/relationships/font" Target="fonts/font34.fntdata"/><Relationship Id="rId4" Type="http://schemas.openxmlformats.org/officeDocument/2006/relationships/customXml" Target="../customXml/item4.xml"/><Relationship Id="rId9"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35167C7-B27F-44EB-988A-115BF92739B1}" type="datetimeFigureOut">
              <a:rPr lang="fi-FI" smtClean="0"/>
              <a:pPr/>
              <a:t>8.9.2023</a:t>
            </a:fld>
            <a:endParaRPr lang="fi-FI"/>
          </a:p>
        </p:txBody>
      </p:sp>
      <p:sp>
        <p:nvSpPr>
          <p:cNvPr id="4" name="Dian kuvan paikkamerkki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002D9D5-4B4E-4775-82B7-EC6ACE666D77}" type="slidenum">
              <a:rPr lang="fi-FI" smtClean="0"/>
              <a:pPr/>
              <a:t>‹#›</a:t>
            </a:fld>
            <a:endParaRPr lang="fi-FI"/>
          </a:p>
        </p:txBody>
      </p:sp>
    </p:spTree>
    <p:extLst>
      <p:ext uri="{BB962C8B-B14F-4D97-AF65-F5344CB8AC3E}">
        <p14:creationId xmlns:p14="http://schemas.microsoft.com/office/powerpoint/2010/main" val="357467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636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236"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a:ln>
                  <a:noFill/>
                </a:ln>
                <a:solidFill>
                  <a:prstClr val="black"/>
                </a:solidFill>
                <a:effectLst/>
                <a:uLnTx/>
                <a:uFillTx/>
                <a:latin typeface="Calibri"/>
                <a:ea typeface="+mn-ea"/>
                <a:cs typeface="+mn-cs"/>
              </a:rPr>
              <a:pPr marL="0" marR="0" lvl="0" indent="0" algn="r" defTabSz="914236" rtl="0" eaLnBrk="1" fontAlgn="auto" latinLnBrk="0" hangingPunct="1">
                <a:lnSpc>
                  <a:spcPct val="100000"/>
                </a:lnSpc>
                <a:spcBef>
                  <a:spcPts val="0"/>
                </a:spcBef>
                <a:spcAft>
                  <a:spcPts val="0"/>
                </a:spcAft>
                <a:buClrTx/>
                <a:buSzTx/>
                <a:buFontTx/>
                <a:buNone/>
                <a:tabLst/>
                <a:defRPr/>
              </a:pPr>
              <a:t>25</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50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6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r>
              <a:rPr lang="fi-FI" sz="1200" b="1" dirty="0"/>
              <a:t>Työpajaosa 2: Nykytoimien läpikäynti: mitä ilmastotoimia kunnassa jo tehdään? 5 min esittely + 25 min + 10 min koonti</a:t>
            </a:r>
          </a:p>
          <a:p>
            <a:pPr marL="457200" indent="-457200">
              <a:buFont typeface="Arial" panose="020B0604020202020204" pitchFamily="34" charset="0"/>
              <a:buChar char="•"/>
            </a:pPr>
            <a:r>
              <a:rPr lang="fi-FI" sz="1200" dirty="0"/>
              <a:t>Tähän pohjaksi miellekartta, jonka avulla voidaan nähdä iso kuva (ja seuraavan kohtaan tarvittavat aukot)</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05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Näitä tehdään 1 per ryhmä (n. 4-6 hengen ryhmät)</a:t>
            </a:r>
          </a:p>
          <a:p>
            <a:r>
              <a:rPr lang="fi-FI" dirty="0"/>
              <a:t>Tänne voi tehdä uusia kategorioita, jos niitä alkaa sinne ryhmittyä!</a:t>
            </a:r>
          </a:p>
        </p:txBody>
      </p:sp>
      <p:sp>
        <p:nvSpPr>
          <p:cNvPr id="4" name="Dian numeron paikkamerkki 3"/>
          <p:cNvSpPr>
            <a:spLocks noGrp="1"/>
          </p:cNvSpPr>
          <p:nvPr>
            <p:ph type="sldNum" sz="quarter" idx="5"/>
          </p:nvPr>
        </p:nvSpPr>
        <p:spPr/>
        <p:txBody>
          <a:bodyPr/>
          <a:lstStyle/>
          <a:p>
            <a:fld id="{A002D9D5-4B4E-4775-82B7-EC6ACE666D77}" type="slidenum">
              <a:rPr lang="fi-FI" smtClean="0"/>
              <a:pPr/>
              <a:t>28</a:t>
            </a:fld>
            <a:endParaRPr lang="fi-FI"/>
          </a:p>
        </p:txBody>
      </p:sp>
    </p:spTree>
    <p:extLst>
      <p:ext uri="{BB962C8B-B14F-4D97-AF65-F5344CB8AC3E}">
        <p14:creationId xmlns:p14="http://schemas.microsoft.com/office/powerpoint/2010/main" val="322655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Tältä kartta voisi näyttää ensimmäisen vaiheen jälkeen + kun tunnistettu jokin uusi kategoria</a:t>
            </a:r>
          </a:p>
        </p:txBody>
      </p:sp>
      <p:sp>
        <p:nvSpPr>
          <p:cNvPr id="4" name="Dian numeron paikkamerkki 3"/>
          <p:cNvSpPr>
            <a:spLocks noGrp="1"/>
          </p:cNvSpPr>
          <p:nvPr>
            <p:ph type="sldNum" sz="quarter" idx="5"/>
          </p:nvPr>
        </p:nvSpPr>
        <p:spPr/>
        <p:txBody>
          <a:bodyPr/>
          <a:lstStyle/>
          <a:p>
            <a:fld id="{A002D9D5-4B4E-4775-82B7-EC6ACE666D77}" type="slidenum">
              <a:rPr lang="fi-FI" smtClean="0"/>
              <a:pPr/>
              <a:t>29</a:t>
            </a:fld>
            <a:endParaRPr lang="fi-FI"/>
          </a:p>
        </p:txBody>
      </p:sp>
    </p:spTree>
    <p:extLst>
      <p:ext uri="{BB962C8B-B14F-4D97-AF65-F5344CB8AC3E}">
        <p14:creationId xmlns:p14="http://schemas.microsoft.com/office/powerpoint/2010/main" val="58962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236"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a:ln>
                  <a:noFill/>
                </a:ln>
                <a:solidFill>
                  <a:prstClr val="black"/>
                </a:solidFill>
                <a:effectLst/>
                <a:uLnTx/>
                <a:uFillTx/>
                <a:latin typeface="Calibri"/>
                <a:ea typeface="+mn-ea"/>
                <a:cs typeface="+mn-cs"/>
              </a:rPr>
              <a:pPr marL="0" marR="0" lvl="0" indent="0" algn="r" defTabSz="914236" rtl="0" eaLnBrk="1" fontAlgn="auto" latinLnBrk="0" hangingPunct="1">
                <a:lnSpc>
                  <a:spcPct val="100000"/>
                </a:lnSpc>
                <a:spcBef>
                  <a:spcPts val="0"/>
                </a:spcBef>
                <a:spcAft>
                  <a:spcPts val="0"/>
                </a:spcAft>
                <a:buClrTx/>
                <a:buSzTx/>
                <a:buFontTx/>
                <a:buNone/>
                <a:tabLst/>
                <a:defRPr/>
              </a:pPr>
              <a:t>30</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382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49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r>
              <a:rPr lang="fi-FI" sz="1200" b="1" dirty="0"/>
              <a:t>Työpajaosa 3: Ilmastotoimien ”aukkojen” tunnistaminen (15 min) ja priorisointi (5 min) + 10 min koonti (15.50-16.20)</a:t>
            </a:r>
          </a:p>
          <a:p>
            <a:pPr marL="457200" indent="-457200">
              <a:buFont typeface="Arial" panose="020B0604020202020204" pitchFamily="34" charset="0"/>
              <a:buChar char="•"/>
            </a:pPr>
            <a:r>
              <a:rPr lang="fi-FI" sz="1200" dirty="0"/>
              <a:t>Tehdään edellisen tehtävän pohjalta</a:t>
            </a:r>
          </a:p>
          <a:p>
            <a:pPr marL="457200" indent="-457200">
              <a:buFont typeface="Arial" panose="020B0604020202020204" pitchFamily="34" charset="0"/>
              <a:buChar char="•"/>
            </a:pPr>
            <a:r>
              <a:rPr lang="fi-FI" sz="1200" dirty="0"/>
              <a:t>Priorisointi äänestämällä (näitä käytetään ideointityöpajan pohjana)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6352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 löytyy useita aukkoja, voi osallistujia ohjata priorisoimaan niitä äänestämällä</a:t>
            </a:r>
          </a:p>
        </p:txBody>
      </p:sp>
      <p:sp>
        <p:nvSpPr>
          <p:cNvPr id="4" name="Dian numeron paikkamerkki 3"/>
          <p:cNvSpPr>
            <a:spLocks noGrp="1"/>
          </p:cNvSpPr>
          <p:nvPr>
            <p:ph type="sldNum" sz="quarter" idx="5"/>
          </p:nvPr>
        </p:nvSpPr>
        <p:spPr/>
        <p:txBody>
          <a:bodyPr/>
          <a:lstStyle/>
          <a:p>
            <a:fld id="{A002D9D5-4B4E-4775-82B7-EC6ACE666D77}" type="slidenum">
              <a:rPr lang="fi-FI" smtClean="0"/>
              <a:pPr/>
              <a:t>33</a:t>
            </a:fld>
            <a:endParaRPr lang="fi-FI"/>
          </a:p>
        </p:txBody>
      </p:sp>
    </p:spTree>
    <p:extLst>
      <p:ext uri="{BB962C8B-B14F-4D97-AF65-F5344CB8AC3E}">
        <p14:creationId xmlns:p14="http://schemas.microsoft.com/office/powerpoint/2010/main" val="164512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Ekasta työpajasta selvitty, onnea!</a:t>
            </a:r>
          </a:p>
          <a:p>
            <a:endParaRPr lang="fi-FI" dirty="0"/>
          </a:p>
          <a:p>
            <a:r>
              <a:rPr lang="fi-FI" dirty="0"/>
              <a:t>LISÄÄ tähän diaan seuraavien työpajojen ajankohdat</a:t>
            </a:r>
          </a:p>
        </p:txBody>
      </p:sp>
      <p:sp>
        <p:nvSpPr>
          <p:cNvPr id="4" name="Dian numeron paikkamerkki 3"/>
          <p:cNvSpPr>
            <a:spLocks noGrp="1"/>
          </p:cNvSpPr>
          <p:nvPr>
            <p:ph type="sldNum" sz="quarter" idx="5"/>
          </p:nvPr>
        </p:nvSpPr>
        <p:spPr/>
        <p:txBody>
          <a:bodyPr/>
          <a:lstStyle/>
          <a:p>
            <a:fld id="{A002D9D5-4B4E-4775-82B7-EC6ACE666D77}" type="slidenum">
              <a:rPr lang="fi-FI" smtClean="0"/>
              <a:pPr/>
              <a:t>34</a:t>
            </a:fld>
            <a:endParaRPr lang="fi-FI"/>
          </a:p>
        </p:txBody>
      </p:sp>
    </p:spTree>
    <p:extLst>
      <p:ext uri="{BB962C8B-B14F-4D97-AF65-F5344CB8AC3E}">
        <p14:creationId xmlns:p14="http://schemas.microsoft.com/office/powerpoint/2010/main" val="360081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LISÄÄ tähän diaan (ja muihin vastaaviin) työpajojen ajankohdat</a:t>
            </a:r>
          </a:p>
          <a:p>
            <a:endParaRPr lang="fi-FI" dirty="0"/>
          </a:p>
          <a:p>
            <a:r>
              <a:rPr lang="fi-FI" dirty="0"/>
              <a:t>Tähän voi olla hyvä nimetä myös kunnan oma tavoite koko työpajoista. Mitä konkreettisempi, sen parempi</a:t>
            </a:r>
          </a:p>
        </p:txBody>
      </p:sp>
      <p:sp>
        <p:nvSpPr>
          <p:cNvPr id="4" name="Dian numeron paikkamerkki 3"/>
          <p:cNvSpPr>
            <a:spLocks noGrp="1"/>
          </p:cNvSpPr>
          <p:nvPr>
            <p:ph type="sldNum" sz="quarter" idx="5"/>
          </p:nvPr>
        </p:nvSpPr>
        <p:spPr/>
        <p:txBody>
          <a:bodyPr/>
          <a:lstStyle/>
          <a:p>
            <a:fld id="{A002D9D5-4B4E-4775-82B7-EC6ACE666D77}" type="slidenum">
              <a:rPr lang="fi-FI" smtClean="0"/>
              <a:pPr/>
              <a:t>17</a:t>
            </a:fld>
            <a:endParaRPr lang="fi-FI"/>
          </a:p>
        </p:txBody>
      </p:sp>
    </p:spTree>
    <p:extLst>
      <p:ext uri="{BB962C8B-B14F-4D97-AF65-F5344CB8AC3E}">
        <p14:creationId xmlns:p14="http://schemas.microsoft.com/office/powerpoint/2010/main" val="3972809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99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45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631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5-10 min keskustelu ryhmissä siitä, mitä viimeksi käytiin läpi. Edellisellä kerralla paikalla olleille muistinvirkistys, uusille tilannepäivitys – kaikille virittäytyminen tähän työpajaan.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16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908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Ekana jako ryhmiin, sitten ohjeet ideointiin</a:t>
            </a:r>
          </a:p>
          <a:p>
            <a:endParaRPr lang="fi-FI" dirty="0"/>
          </a:p>
          <a:p>
            <a:r>
              <a:rPr lang="fi-FI" dirty="0"/>
              <a:t>Ryhmäjakoa helpottaa, jos ryhmien nimet näkyvät tilassa kaikille (esim. tulostettuna paperille)</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826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Osallistujilla voi olla epävarmuutta ilmassa, se on ihan ok. Työpajan edetessä epävarmuuden määrä vähenee kohta kohdalta (tämä kannattaa sanoa ääneen)</a:t>
            </a:r>
          </a:p>
          <a:p>
            <a:endParaRPr lang="fi-FI" dirty="0"/>
          </a:p>
          <a:p>
            <a:r>
              <a:rPr lang="fi-FI" dirty="0"/>
              <a:t>Yksin 5 min + parin kanssa 5 min = 10 min, jonka jälkeen jokainen valitsee uuden ryhmän. Aikaa kuluu enemmän, sillä siirtyminen ja hämminki vie aikaa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7725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Kellota 5 min yksin ideointiin, 5 min parin kanssa ideointiin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437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Kellota 5 min yksin ideointiin, 5 min parin kanssa ideointiin</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618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236"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a:ln>
                  <a:noFill/>
                </a:ln>
                <a:solidFill>
                  <a:prstClr val="black"/>
                </a:solidFill>
                <a:effectLst/>
                <a:uLnTx/>
                <a:uFillTx/>
                <a:latin typeface="Calibri"/>
                <a:ea typeface="+mn-ea"/>
                <a:cs typeface="+mn-cs"/>
              </a:rPr>
              <a:pPr marL="0" marR="0" lvl="0" indent="0" algn="r" defTabSz="914236" rtl="0" eaLnBrk="1" fontAlgn="auto" latinLnBrk="0" hangingPunct="1">
                <a:lnSpc>
                  <a:spcPct val="100000"/>
                </a:lnSpc>
                <a:spcBef>
                  <a:spcPts val="0"/>
                </a:spcBef>
                <a:spcAft>
                  <a:spcPts val="0"/>
                </a:spcAft>
                <a:buClrTx/>
                <a:buSzTx/>
                <a:buFontTx/>
                <a:buNone/>
                <a:tabLst/>
                <a:defRPr/>
              </a:pPr>
              <a:t>45</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871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002D9D5-4B4E-4775-82B7-EC6ACE666D77}" type="slidenum">
              <a:rPr lang="fi-FI" smtClean="0"/>
              <a:pPr/>
              <a:t>18</a:t>
            </a:fld>
            <a:endParaRPr lang="fi-FI"/>
          </a:p>
        </p:txBody>
      </p:sp>
    </p:spTree>
    <p:extLst>
      <p:ext uri="{BB962C8B-B14F-4D97-AF65-F5344CB8AC3E}">
        <p14:creationId xmlns:p14="http://schemas.microsoft.com/office/powerpoint/2010/main" val="1920253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645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485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7067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236"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a:ln>
                  <a:noFill/>
                </a:ln>
                <a:solidFill>
                  <a:prstClr val="black"/>
                </a:solidFill>
                <a:effectLst/>
                <a:uLnTx/>
                <a:uFillTx/>
                <a:latin typeface="Calibri"/>
                <a:ea typeface="+mn-ea"/>
                <a:cs typeface="+mn-cs"/>
              </a:rPr>
              <a:pPr marL="0" marR="0" lvl="0" indent="0" algn="r" defTabSz="914236" rtl="0" eaLnBrk="1" fontAlgn="auto" latinLnBrk="0" hangingPunct="1">
                <a:lnSpc>
                  <a:spcPct val="100000"/>
                </a:lnSpc>
                <a:spcBef>
                  <a:spcPts val="0"/>
                </a:spcBef>
                <a:spcAft>
                  <a:spcPts val="0"/>
                </a:spcAft>
                <a:buClrTx/>
                <a:buSzTx/>
                <a:buFontTx/>
                <a:buNone/>
                <a:tabLst/>
                <a:defRPr/>
              </a:pPr>
              <a:t>49</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006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8662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734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Tämän kevytmielisen esimerkin tarkoitus vain osoittaa, mitä eri laatikoilla tarkoitetaan – ja että esim. visuaalisessa kuvauksessa saa käyttää mielikuvitusta ja pitää hauskaa</a:t>
            </a:r>
          </a:p>
          <a:p>
            <a:endParaRPr lang="fi-FI" dirty="0"/>
          </a:p>
          <a:p>
            <a:r>
              <a:rPr lang="fi-FI" dirty="0"/>
              <a:t>Ohjeita osallistujille</a:t>
            </a:r>
          </a:p>
          <a:p>
            <a:pPr marL="171450" indent="-171450">
              <a:buFont typeface="Arial" panose="020B0604020202020204" pitchFamily="34" charset="0"/>
              <a:buChar char="•"/>
            </a:pPr>
            <a:r>
              <a:rPr lang="fi-FI" dirty="0"/>
              <a:t>Tässä kohtaa ei sitouduta, vain ideoidaan ja syvennetään ideoita</a:t>
            </a:r>
          </a:p>
          <a:p>
            <a:pPr marL="171450" indent="-171450">
              <a:buFont typeface="Arial" panose="020B0604020202020204" pitchFamily="34" charset="0"/>
              <a:buChar char="•"/>
            </a:pPr>
            <a:r>
              <a:rPr lang="fi-FI" dirty="0"/>
              <a:t>Mihin käyttöön? Tulevien toimenpiteiden ideapohjaksi</a:t>
            </a:r>
          </a:p>
          <a:p>
            <a:endParaRPr lang="fi-FI" dirty="0"/>
          </a:p>
          <a:p>
            <a:r>
              <a:rPr lang="fi-FI" dirty="0"/>
              <a:t>Lopuksi esitellään yksi per ryhmä</a:t>
            </a:r>
          </a:p>
          <a:p>
            <a:endParaRPr lang="fi-FI" dirty="0"/>
          </a:p>
          <a:p>
            <a:r>
              <a:rPr lang="fi-FI" dirty="0"/>
              <a:t>Esimerkin visuaalinen kuvaus: ilman pipoa = lämmityskustannukset nousussa, pipo päässä = lämmityskustannukset laskussa</a:t>
            </a:r>
          </a:p>
          <a:p>
            <a:endParaRPr lang="fi-FI" dirty="0"/>
          </a:p>
        </p:txBody>
      </p:sp>
      <p:sp>
        <p:nvSpPr>
          <p:cNvPr id="4" name="Dian numeron paikkamerkki 3"/>
          <p:cNvSpPr>
            <a:spLocks noGrp="1"/>
          </p:cNvSpPr>
          <p:nvPr>
            <p:ph type="sldNum" sz="quarter" idx="5"/>
          </p:nvPr>
        </p:nvSpPr>
        <p:spPr/>
        <p:txBody>
          <a:bodyPr/>
          <a:lstStyle/>
          <a:p>
            <a:fld id="{A002D9D5-4B4E-4775-82B7-EC6ACE666D77}" type="slidenum">
              <a:rPr lang="fi-FI" smtClean="0"/>
              <a:pPr/>
              <a:t>52</a:t>
            </a:fld>
            <a:endParaRPr lang="fi-FI"/>
          </a:p>
        </p:txBody>
      </p:sp>
    </p:spTree>
    <p:extLst>
      <p:ext uri="{BB962C8B-B14F-4D97-AF65-F5344CB8AC3E}">
        <p14:creationId xmlns:p14="http://schemas.microsoft.com/office/powerpoint/2010/main" val="1070013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065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fi-FI" dirty="0"/>
              <a:t>Muista ottaa mukaan edellisen kerran toimenpidekortit, niitä tarvitaan!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233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15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Fasilitaattorin tässä hyvä esitellä itsensä ja roolinsa fasilitaattorina koko osallistujajoukolle </a:t>
            </a:r>
          </a:p>
          <a:p>
            <a:endParaRPr lang="fi-FI" dirty="0"/>
          </a:p>
          <a:p>
            <a:r>
              <a:rPr lang="fi-FI" dirty="0"/>
              <a:t>Tässä hyvä sekoittaa istumapaikkoja, n. 5-6 hengen ryhmiä</a:t>
            </a:r>
          </a:p>
          <a:p>
            <a:endParaRPr lang="fi-FI" dirty="0"/>
          </a:p>
          <a:p>
            <a:r>
              <a:rPr lang="fi-FI" dirty="0"/>
              <a:t>Jos kaikki tuntevat toisensa hyvin, voi kahden ensimmäisen kysymyksen sijalla olla kysymys: miten ilmastotyö liittyy omaan työhösi?</a:t>
            </a:r>
          </a:p>
        </p:txBody>
      </p:sp>
      <p:sp>
        <p:nvSpPr>
          <p:cNvPr id="4" name="Dian numeron paikkamerkki 3"/>
          <p:cNvSpPr>
            <a:spLocks noGrp="1"/>
          </p:cNvSpPr>
          <p:nvPr>
            <p:ph type="sldNum" sz="quarter" idx="5"/>
          </p:nvPr>
        </p:nvSpPr>
        <p:spPr/>
        <p:txBody>
          <a:bodyPr/>
          <a:lstStyle/>
          <a:p>
            <a:fld id="{A002D9D5-4B4E-4775-82B7-EC6ACE666D77}" type="slidenum">
              <a:rPr lang="fi-FI" smtClean="0"/>
              <a:pPr/>
              <a:t>19</a:t>
            </a:fld>
            <a:endParaRPr lang="fi-FI"/>
          </a:p>
        </p:txBody>
      </p:sp>
    </p:spTree>
    <p:extLst>
      <p:ext uri="{BB962C8B-B14F-4D97-AF65-F5344CB8AC3E}">
        <p14:creationId xmlns:p14="http://schemas.microsoft.com/office/powerpoint/2010/main" val="22761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5-10 min keskustelu ryhmissä siitä, mitä viimeksi käytiin läpi. Edellisellä kerralla paikalla olleille muistinvirkistys, uusille tilannepäivitys – kaikille virittäytyminen tähän työpajaan.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072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804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600" dirty="0"/>
              <a:t>Jokainen valitsee itselleen teeman, jonka ryhmään menee</a:t>
            </a:r>
          </a:p>
          <a:p>
            <a:r>
              <a:rPr lang="fi-FI" sz="600" dirty="0"/>
              <a:t>Tehdään ilmastotyön vuosikello</a:t>
            </a:r>
          </a:p>
          <a:p>
            <a:pPr lvl="1"/>
            <a:r>
              <a:rPr lang="fi-FI" sz="600" dirty="0"/>
              <a:t>Huomioidaan myös </a:t>
            </a:r>
            <a:r>
              <a:rPr lang="fi-FI" sz="600" dirty="0" err="1"/>
              <a:t>plan</a:t>
            </a:r>
            <a:r>
              <a:rPr lang="fi-FI" sz="600" dirty="0"/>
              <a:t> b (esim. jos rahaa ei tule)</a:t>
            </a:r>
          </a:p>
          <a:p>
            <a:r>
              <a:rPr lang="fi-FI" sz="600" dirty="0"/>
              <a:t>Tuloksena: vuosikello, johon aseteltu teeman tehtäviä (ja koko kunnan, jos ne linkittyvät yksikön työhön)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676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Tähdet: tärkeitä hetkiä olla aktiivinen/</a:t>
            </a:r>
            <a:r>
              <a:rPr lang="fi-FI" dirty="0" err="1"/>
              <a:t>lobbaamaassa</a:t>
            </a:r>
            <a:r>
              <a:rPr lang="fi-FI" dirty="0"/>
              <a:t>/hereillä</a:t>
            </a:r>
          </a:p>
          <a:p>
            <a:r>
              <a:rPr lang="fi-FI" dirty="0" err="1"/>
              <a:t>Viiskulmat</a:t>
            </a:r>
            <a:r>
              <a:rPr lang="fi-FI" dirty="0"/>
              <a:t>: aikoja, </a:t>
            </a:r>
            <a:r>
              <a:rPr lang="fi-FI" dirty="0" err="1"/>
              <a:t>jollon</a:t>
            </a:r>
            <a:r>
              <a:rPr lang="fi-FI" dirty="0"/>
              <a:t> hyvä hetki tehdä kyseistä toimea</a:t>
            </a:r>
          </a:p>
          <a:p>
            <a:r>
              <a:rPr lang="fi-FI" dirty="0"/>
              <a:t>Nuolet: pidempiaikaiset prosessit</a:t>
            </a:r>
          </a:p>
          <a:p>
            <a:r>
              <a:rPr lang="fi-FI" dirty="0"/>
              <a:t>(näitä voi ryhmät soveltaa ja keksiä uusia)</a:t>
            </a:r>
          </a:p>
        </p:txBody>
      </p:sp>
      <p:sp>
        <p:nvSpPr>
          <p:cNvPr id="4" name="Dian numeron paikkamerkki 3"/>
          <p:cNvSpPr>
            <a:spLocks noGrp="1"/>
          </p:cNvSpPr>
          <p:nvPr>
            <p:ph type="sldNum" sz="quarter" idx="5"/>
          </p:nvPr>
        </p:nvSpPr>
        <p:spPr/>
        <p:txBody>
          <a:bodyPr/>
          <a:lstStyle/>
          <a:p>
            <a:fld id="{A002D9D5-4B4E-4775-82B7-EC6ACE666D77}" type="slidenum">
              <a:rPr lang="fi-FI" smtClean="0"/>
              <a:pPr/>
              <a:t>61</a:t>
            </a:fld>
            <a:endParaRPr lang="fi-FI"/>
          </a:p>
        </p:txBody>
      </p:sp>
    </p:spTree>
    <p:extLst>
      <p:ext uri="{BB962C8B-B14F-4D97-AF65-F5344CB8AC3E}">
        <p14:creationId xmlns:p14="http://schemas.microsoft.com/office/powerpoint/2010/main" val="3935461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236"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a:ln>
                  <a:noFill/>
                </a:ln>
                <a:solidFill>
                  <a:prstClr val="black"/>
                </a:solidFill>
                <a:effectLst/>
                <a:uLnTx/>
                <a:uFillTx/>
                <a:latin typeface="Calibri"/>
                <a:ea typeface="+mn-ea"/>
                <a:cs typeface="+mn-cs"/>
              </a:rPr>
              <a:pPr marL="0" marR="0" lvl="0" indent="0" algn="r" defTabSz="914236" rtl="0" eaLnBrk="1" fontAlgn="auto" latinLnBrk="0" hangingPunct="1">
                <a:lnSpc>
                  <a:spcPct val="100000"/>
                </a:lnSpc>
                <a:spcBef>
                  <a:spcPts val="0"/>
                </a:spcBef>
                <a:spcAft>
                  <a:spcPts val="0"/>
                </a:spcAft>
                <a:buClrTx/>
                <a:buSzTx/>
                <a:buFontTx/>
                <a:buNone/>
                <a:tabLst/>
                <a:defRPr/>
              </a:pPr>
              <a:t>62</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011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534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600" b="1" dirty="0"/>
              <a:t>Työpajaosa 3: Ilmastotyön rahoitus</a:t>
            </a:r>
            <a:br>
              <a:rPr lang="fi-FI" sz="600" b="1" dirty="0"/>
            </a:br>
            <a:r>
              <a:rPr lang="fi-FI" sz="600" b="1" dirty="0">
                <a:solidFill>
                  <a:srgbClr val="000000"/>
                </a:solidFill>
              </a:rPr>
              <a:t>5 min esittely &amp;  jakautuminen + 30 min tekeminen + 10 min koonti + 5 min pelivaraa</a:t>
            </a:r>
          </a:p>
          <a:p>
            <a:r>
              <a:rPr lang="fi-FI" sz="600" dirty="0">
                <a:solidFill>
                  <a:srgbClr val="000000"/>
                </a:solidFill>
              </a:rPr>
              <a:t>Hankerahoitus: miten ilmastotoimenpiteistä tehdään hankkeita?</a:t>
            </a:r>
          </a:p>
          <a:p>
            <a:pPr lvl="1"/>
            <a:r>
              <a:rPr lang="fi-FI" sz="600" dirty="0">
                <a:solidFill>
                  <a:srgbClr val="FF0000"/>
                </a:solidFill>
              </a:rPr>
              <a:t>Safira esittelee </a:t>
            </a:r>
            <a:r>
              <a:rPr lang="fi-FI" sz="600" dirty="0" err="1">
                <a:solidFill>
                  <a:srgbClr val="FF0000"/>
                </a:solidFill>
              </a:rPr>
              <a:t>kv</a:t>
            </a:r>
            <a:r>
              <a:rPr lang="fi-FI" sz="600" dirty="0">
                <a:solidFill>
                  <a:srgbClr val="FF0000"/>
                </a:solidFill>
              </a:rPr>
              <a:t>-rahoitusta, </a:t>
            </a:r>
            <a:r>
              <a:rPr lang="fi-FI" sz="600" dirty="0" err="1">
                <a:solidFill>
                  <a:srgbClr val="FF0000"/>
                </a:solidFill>
              </a:rPr>
              <a:t>saisko</a:t>
            </a:r>
            <a:r>
              <a:rPr lang="fi-FI" sz="600" dirty="0">
                <a:solidFill>
                  <a:srgbClr val="FF0000"/>
                </a:solidFill>
              </a:rPr>
              <a:t> samaan kotimaista (</a:t>
            </a:r>
            <a:r>
              <a:rPr lang="fi-FI" sz="600" dirty="0" err="1">
                <a:solidFill>
                  <a:srgbClr val="FF0000"/>
                </a:solidFill>
              </a:rPr>
              <a:t>esim</a:t>
            </a:r>
            <a:r>
              <a:rPr lang="fi-FI" sz="600" dirty="0">
                <a:solidFill>
                  <a:srgbClr val="FF0000"/>
                </a:solidFill>
              </a:rPr>
              <a:t> Motivan listauksen perusteella)?</a:t>
            </a:r>
          </a:p>
          <a:p>
            <a:pPr lvl="1"/>
            <a:r>
              <a:rPr lang="fi-FI" sz="600" dirty="0">
                <a:solidFill>
                  <a:srgbClr val="FF0000"/>
                </a:solidFill>
              </a:rPr>
              <a:t>Kuinka paljon tietoa instrumenteista tarvitaan?</a:t>
            </a:r>
          </a:p>
          <a:p>
            <a:pPr lvl="1"/>
            <a:r>
              <a:rPr lang="fi-FI" sz="600" dirty="0">
                <a:solidFill>
                  <a:srgbClr val="000000"/>
                </a:solidFill>
              </a:rPr>
              <a:t>Pohjana edellisen kerran toimenpidekortit</a:t>
            </a:r>
          </a:p>
          <a:p>
            <a:pPr lvl="1"/>
            <a:r>
              <a:rPr lang="fi-FI" sz="600" dirty="0">
                <a:solidFill>
                  <a:srgbClr val="000000"/>
                </a:solidFill>
              </a:rPr>
              <a:t>Tulos: ”hankepankki” (eli muutamasta toimenpidekortista tehty alustava hankeidea ja alustavasti mietitty sopiva rahoitus)</a:t>
            </a:r>
          </a:p>
          <a:p>
            <a:r>
              <a:rPr lang="fi-FI" sz="600" dirty="0"/>
              <a:t>Loppukoonti: mitä löytyi?</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589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Tätä diaa voi käyttää, jos halutaan esim., että osallistujat valitsevat jonkun tietyn rahoitusohjelman, jonka pohjalta ideoivat</a:t>
            </a:r>
          </a:p>
        </p:txBody>
      </p:sp>
      <p:sp>
        <p:nvSpPr>
          <p:cNvPr id="4" name="Dian numeron paikkamerkki 3"/>
          <p:cNvSpPr>
            <a:spLocks noGrp="1"/>
          </p:cNvSpPr>
          <p:nvPr>
            <p:ph type="sldNum" sz="quarter" idx="5"/>
          </p:nvPr>
        </p:nvSpPr>
        <p:spPr/>
        <p:txBody>
          <a:bodyPr/>
          <a:lstStyle/>
          <a:p>
            <a:fld id="{A002D9D5-4B4E-4775-82B7-EC6ACE666D77}" type="slidenum">
              <a:rPr lang="fi-FI" smtClean="0"/>
              <a:pPr/>
              <a:t>65</a:t>
            </a:fld>
            <a:endParaRPr lang="fi-FI"/>
          </a:p>
        </p:txBody>
      </p:sp>
    </p:spTree>
    <p:extLst>
      <p:ext uri="{BB962C8B-B14F-4D97-AF65-F5344CB8AC3E}">
        <p14:creationId xmlns:p14="http://schemas.microsoft.com/office/powerpoint/2010/main" val="3587688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r>
              <a:rPr lang="fi-FI" b="1" dirty="0"/>
              <a:t>Apukysymyksiä </a:t>
            </a:r>
          </a:p>
          <a:p>
            <a:r>
              <a:rPr lang="fi-FI" dirty="0"/>
              <a:t>Idea: Mikä on hankkeen idea?        Toimet: Mitä toimenpiteitä hanke sisältää?</a:t>
            </a:r>
          </a:p>
          <a:p>
            <a:r>
              <a:rPr lang="fi-FI" dirty="0"/>
              <a:t>Tavoitteet: Mitä hankkeella tavoitellaan?   Tarve: Miksi hanke on tehtävä? Mihin tarpeeseen hanke vastaa?</a:t>
            </a:r>
          </a:p>
          <a:p>
            <a:r>
              <a:rPr lang="fi-FI" dirty="0"/>
              <a:t>Idean kirjoittajat: Ketkä kirjoittivat idean?  Ehdotetut toteuttajat: Mitkä organisaatiot toteuttavat hankkeen?</a:t>
            </a:r>
          </a:p>
          <a:p>
            <a:endParaRPr lang="fi-FI" dirty="0"/>
          </a:p>
        </p:txBody>
      </p:sp>
      <p:sp>
        <p:nvSpPr>
          <p:cNvPr id="4" name="Dian numeron paikkamerkki 3"/>
          <p:cNvSpPr>
            <a:spLocks noGrp="1"/>
          </p:cNvSpPr>
          <p:nvPr>
            <p:ph type="sldNum" sz="quarter" idx="5"/>
          </p:nvPr>
        </p:nvSpPr>
        <p:spPr/>
        <p:txBody>
          <a:bodyPr/>
          <a:lstStyle/>
          <a:p>
            <a:fld id="{A002D9D5-4B4E-4775-82B7-EC6ACE666D77}" type="slidenum">
              <a:rPr lang="fi-FI" smtClean="0"/>
              <a:pPr/>
              <a:t>66</a:t>
            </a:fld>
            <a:endParaRPr lang="fi-FI"/>
          </a:p>
        </p:txBody>
      </p:sp>
    </p:spTree>
    <p:extLst>
      <p:ext uri="{BB962C8B-B14F-4D97-AF65-F5344CB8AC3E}">
        <p14:creationId xmlns:p14="http://schemas.microsoft.com/office/powerpoint/2010/main" val="2082665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600" dirty="0">
                <a:solidFill>
                  <a:srgbClr val="000000"/>
                </a:solidFill>
              </a:rPr>
              <a:t>Seuraavat askeleet/</a:t>
            </a:r>
            <a:r>
              <a:rPr lang="fi-FI" sz="600" dirty="0" err="1">
                <a:solidFill>
                  <a:srgbClr val="000000"/>
                </a:solidFill>
              </a:rPr>
              <a:t>passing</a:t>
            </a:r>
            <a:r>
              <a:rPr lang="fi-FI" sz="600" dirty="0">
                <a:solidFill>
                  <a:srgbClr val="000000"/>
                </a:solidFill>
              </a:rPr>
              <a:t> </a:t>
            </a:r>
            <a:r>
              <a:rPr lang="fi-FI" sz="600" dirty="0" err="1">
                <a:solidFill>
                  <a:srgbClr val="000000"/>
                </a:solidFill>
              </a:rPr>
              <a:t>the</a:t>
            </a:r>
            <a:r>
              <a:rPr lang="fi-FI" sz="600" dirty="0">
                <a:solidFill>
                  <a:srgbClr val="000000"/>
                </a:solidFill>
              </a:rPr>
              <a:t> </a:t>
            </a:r>
            <a:r>
              <a:rPr lang="fi-FI" sz="600" dirty="0" err="1">
                <a:solidFill>
                  <a:srgbClr val="000000"/>
                </a:solidFill>
              </a:rPr>
              <a:t>torch</a:t>
            </a:r>
            <a:r>
              <a:rPr lang="fi-FI" sz="600" dirty="0">
                <a:solidFill>
                  <a:srgbClr val="000000"/>
                </a:solidFill>
              </a:rPr>
              <a:t> 10 min</a:t>
            </a:r>
          </a:p>
          <a:p>
            <a:pPr lvl="1"/>
            <a:r>
              <a:rPr lang="fi-FI" sz="600" dirty="0" err="1">
                <a:solidFill>
                  <a:srgbClr val="000000"/>
                </a:solidFill>
              </a:rPr>
              <a:t>Vastuutus</a:t>
            </a:r>
            <a:r>
              <a:rPr lang="fi-FI" sz="600" dirty="0">
                <a:solidFill>
                  <a:srgbClr val="000000"/>
                </a:solidFill>
              </a:rPr>
              <a:t> – ilmastotyö tapahtuu tekemällä</a:t>
            </a:r>
          </a:p>
          <a:p>
            <a:pPr lvl="1"/>
            <a:r>
              <a:rPr lang="fi-FI" sz="600" dirty="0">
                <a:solidFill>
                  <a:srgbClr val="000000"/>
                </a:solidFill>
              </a:rPr>
              <a:t>Tiedon kulkeminen ajantasaisesti – jatkossa myös aktiivinen viestintä henkilöstölle</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68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r>
              <a:rPr lang="fi-FI" dirty="0"/>
              <a:t>Nopea ”infotaulu” osallistujille, jos mukana on paljon henkilöitä, jotka eivät arjessaan tee ilmastotyötä</a:t>
            </a:r>
          </a:p>
          <a:p>
            <a:endParaRPr lang="fi-FI" dirty="0"/>
          </a:p>
          <a:p>
            <a:r>
              <a:rPr lang="fi-FI" dirty="0"/>
              <a:t>Tässä kohtaa ei tehdä ilmaston lämpenemisen tilannekatsausta, vaan käydään muutamia oleellisia käsitteitä läpi, jotta tiedetään, mitä näistä puhuttaessa tarkoitetaan. Oikealla Hiilineutraali Uusimaa 2030 –tiekartan painopisteet, joiden avulla voi hahmottaa hieman sitä, mitä teemoja ilmastotyöhön voi kuulua.</a:t>
            </a:r>
          </a:p>
          <a:p>
            <a:endParaRPr lang="fi-FI" dirty="0"/>
          </a:p>
          <a:p>
            <a:r>
              <a:rPr lang="fi-FI" b="1" dirty="0"/>
              <a:t>Lähteet:</a:t>
            </a:r>
          </a:p>
          <a:p>
            <a:endParaRPr lang="fi-FI" dirty="0"/>
          </a:p>
          <a:p>
            <a:r>
              <a:rPr lang="fi-FI" b="0" i="0" dirty="0">
                <a:solidFill>
                  <a:srgbClr val="505154"/>
                </a:solidFill>
                <a:effectLst/>
                <a:latin typeface="Helvetica" panose="020B0604020202020204" pitchFamily="34" charset="0"/>
              </a:rPr>
              <a:t>Hiilineutraalius: hiilidioksidipäästöjä tuotetaan korkeintaan sen verran kuin niitä voidaan sitoa ilmakehästä </a:t>
            </a:r>
            <a:r>
              <a:rPr lang="fi-FI" b="1" i="0" dirty="0">
                <a:solidFill>
                  <a:srgbClr val="505154"/>
                </a:solidFill>
                <a:effectLst/>
                <a:latin typeface="Helvetica" panose="020B0604020202020204" pitchFamily="34" charset="0"/>
              </a:rPr>
              <a:t>hiilinieluihin </a:t>
            </a:r>
            <a:r>
              <a:rPr lang="fi-FI" b="0" i="0" dirty="0">
                <a:solidFill>
                  <a:srgbClr val="505154"/>
                </a:solidFill>
                <a:effectLst/>
                <a:latin typeface="Helvetica" panose="020B0604020202020204" pitchFamily="34" charset="0"/>
              </a:rPr>
              <a:t>https://www.europarl.europa.eu/news/fi/headlines/society/20190926STO62270/mita-hiilineutraalius-tarkoittaa-ja-miten-se-saavutetaan-2050-mennessa </a:t>
            </a:r>
          </a:p>
          <a:p>
            <a:r>
              <a:rPr lang="fi-FI" b="0" i="0" dirty="0">
                <a:solidFill>
                  <a:srgbClr val="505154"/>
                </a:solidFill>
                <a:effectLst/>
                <a:latin typeface="Helvetica" panose="020B0604020202020204" pitchFamily="34" charset="0"/>
              </a:rPr>
              <a:t>- Eri asia kuin päästöttömyys tai hiilinegatiivisuus</a:t>
            </a:r>
            <a:endParaRPr lang="fi-FI" b="0" dirty="0"/>
          </a:p>
          <a:p>
            <a:endParaRPr lang="fi-FI" b="0" dirty="0"/>
          </a:p>
          <a:p>
            <a:r>
              <a:rPr lang="fi-FI" b="0" dirty="0"/>
              <a:t>Hillintä – </a:t>
            </a:r>
            <a:r>
              <a:rPr lang="en-US" b="0" i="0" dirty="0">
                <a:solidFill>
                  <a:srgbClr val="1E1E1E"/>
                </a:solidFill>
                <a:effectLst/>
                <a:latin typeface="Roboto" panose="02000000000000000000" pitchFamily="2" charset="0"/>
              </a:rPr>
              <a:t>Climate Change Mitigation refers to efforts to reduce or prevent emission of greenhouse gases. https://www.unep.org/explore-topics/climate-action/what-we-do/mitigation</a:t>
            </a:r>
            <a:endParaRPr lang="fi-FI" b="0" dirty="0"/>
          </a:p>
          <a:p>
            <a:endParaRPr lang="fi-FI" dirty="0"/>
          </a:p>
          <a:p>
            <a:r>
              <a:rPr lang="fi-FI" dirty="0"/>
              <a:t>Sopeutuminen – </a:t>
            </a:r>
            <a:r>
              <a:rPr lang="fi-FI" b="0" i="0" dirty="0">
                <a:solidFill>
                  <a:srgbClr val="333333"/>
                </a:solidFill>
                <a:effectLst/>
                <a:latin typeface="Raleway" pitchFamily="2" charset="0"/>
              </a:rPr>
              <a:t>”Ilmastonmuutokseen sopeutumisella tarkoitetaan keinoja ja menettelyjä, joilla voidaan varautua ilmastonmuutoksen haitallisiin vaikutuksiin ja hyötyä mahdollisista eduista.”</a:t>
            </a:r>
            <a:r>
              <a:rPr lang="fi-FI" b="0" i="0" dirty="0">
                <a:solidFill>
                  <a:srgbClr val="333333"/>
                </a:solidFill>
                <a:effectLst/>
                <a:latin typeface="Merriweather" panose="00000500000000000000" pitchFamily="2" charset="0"/>
              </a:rPr>
              <a:t> https://ilmastotyokalut.fi/ilmastonmuutos-ja-kaupungit/ilmastonmuutokseen-sopeutuminen/</a:t>
            </a:r>
          </a:p>
          <a:p>
            <a:endParaRPr lang="fi-FI" b="0" i="0" dirty="0">
              <a:solidFill>
                <a:srgbClr val="333333"/>
              </a:solidFill>
              <a:effectLst/>
              <a:latin typeface="Merriweather" panose="00000500000000000000" pitchFamily="2" charset="0"/>
            </a:endParaRPr>
          </a:p>
          <a:p>
            <a:r>
              <a:rPr lang="fi-FI" b="0" i="0" dirty="0">
                <a:solidFill>
                  <a:srgbClr val="333333"/>
                </a:solidFill>
                <a:effectLst/>
                <a:latin typeface="Merriweather" panose="00000500000000000000" pitchFamily="2" charset="0"/>
              </a:rPr>
              <a:t>”Sopeutumistoimien tarkoituksena on vähentää luonnonjärjestelmien ja yhdyskuntien haavoittuvuutta ilmastonmuutoksen vaikutuksille.” (Open ilmasto-opas) https://openilmasto-opas.fi/mika-ilmastonmuutos/</a:t>
            </a:r>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13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90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Työpaja 1: Ilmastotyön tavoite</a:t>
            </a:r>
          </a:p>
          <a:p>
            <a:endParaRPr lang="fi-FI" dirty="0"/>
          </a:p>
          <a:p>
            <a:r>
              <a:rPr lang="fi-FI" dirty="0"/>
              <a:t>Tulostus min. A3-paperille. Jokaiselle oma tai joka ryhmälle oma, riippuen paljon aikaa työstämiseen (paljon aikaa = jokaiselle oma)</a:t>
            </a:r>
          </a:p>
        </p:txBody>
      </p:sp>
      <p:sp>
        <p:nvSpPr>
          <p:cNvPr id="4" name="Dian numeron paikkamerkki 3"/>
          <p:cNvSpPr>
            <a:spLocks noGrp="1"/>
          </p:cNvSpPr>
          <p:nvPr>
            <p:ph type="sldNum" sz="quarter" idx="5"/>
          </p:nvPr>
        </p:nvSpPr>
        <p:spPr/>
        <p:txBody>
          <a:bodyPr/>
          <a:lstStyle/>
          <a:p>
            <a:fld id="{A002D9D5-4B4E-4775-82B7-EC6ACE666D77}" type="slidenum">
              <a:rPr lang="fi-FI" smtClean="0"/>
              <a:pPr/>
              <a:t>71</a:t>
            </a:fld>
            <a:endParaRPr lang="fi-FI"/>
          </a:p>
        </p:txBody>
      </p:sp>
    </p:spTree>
    <p:extLst>
      <p:ext uri="{BB962C8B-B14F-4D97-AF65-F5344CB8AC3E}">
        <p14:creationId xmlns:p14="http://schemas.microsoft.com/office/powerpoint/2010/main" val="486768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Työpaja 1: Ilmastotyön nykytilanne, tehdyt ilmastotoimet ja ilmastotyön ”aukot”</a:t>
            </a:r>
          </a:p>
          <a:p>
            <a:endParaRPr lang="fi-FI" dirty="0"/>
          </a:p>
          <a:p>
            <a:r>
              <a:rPr lang="fi-FI" dirty="0"/>
              <a:t>Tulostettaessa hyvä käyttää min. A2-kokoa. Vaihtoehtoisesti voi käyttää fläppitaulupaperia tai valkotaulua, johon kirjoittaa otsikot käsin. 1 kpl per ryhmä</a:t>
            </a:r>
          </a:p>
        </p:txBody>
      </p:sp>
      <p:sp>
        <p:nvSpPr>
          <p:cNvPr id="4" name="Dian numeron paikkamerkki 3"/>
          <p:cNvSpPr>
            <a:spLocks noGrp="1"/>
          </p:cNvSpPr>
          <p:nvPr>
            <p:ph type="sldNum" sz="quarter" idx="5"/>
          </p:nvPr>
        </p:nvSpPr>
        <p:spPr/>
        <p:txBody>
          <a:bodyPr/>
          <a:lstStyle/>
          <a:p>
            <a:fld id="{A002D9D5-4B4E-4775-82B7-EC6ACE666D77}" type="slidenum">
              <a:rPr lang="fi-FI" smtClean="0"/>
              <a:pPr/>
              <a:t>72</a:t>
            </a:fld>
            <a:endParaRPr lang="fi-FI"/>
          </a:p>
        </p:txBody>
      </p:sp>
    </p:spTree>
    <p:extLst>
      <p:ext uri="{BB962C8B-B14F-4D97-AF65-F5344CB8AC3E}">
        <p14:creationId xmlns:p14="http://schemas.microsoft.com/office/powerpoint/2010/main" val="2642423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Työpaja 2: ideoiden arvioinnin nelikenttä</a:t>
            </a:r>
          </a:p>
          <a:p>
            <a:endParaRPr lang="fi-FI" dirty="0"/>
          </a:p>
          <a:p>
            <a:r>
              <a:rPr lang="fi-FI" dirty="0"/>
              <a:t>Tämä helpompi tehdä fläppitaulupaperille tai valkotaululle käsin. Tulostaessa kokona min. A2, mielellään A1. 1 kpl per teema/ryhmä</a:t>
            </a:r>
          </a:p>
        </p:txBody>
      </p:sp>
      <p:sp>
        <p:nvSpPr>
          <p:cNvPr id="4" name="Dian numeron paikkamerkki 3"/>
          <p:cNvSpPr>
            <a:spLocks noGrp="1"/>
          </p:cNvSpPr>
          <p:nvPr>
            <p:ph type="sldNum" sz="quarter" idx="5"/>
          </p:nvPr>
        </p:nvSpPr>
        <p:spPr/>
        <p:txBody>
          <a:bodyPr/>
          <a:lstStyle/>
          <a:p>
            <a:fld id="{A002D9D5-4B4E-4775-82B7-EC6ACE666D77}" type="slidenum">
              <a:rPr lang="fi-FI" smtClean="0"/>
              <a:pPr/>
              <a:t>73</a:t>
            </a:fld>
            <a:endParaRPr lang="fi-FI"/>
          </a:p>
        </p:txBody>
      </p:sp>
    </p:spTree>
    <p:extLst>
      <p:ext uri="{BB962C8B-B14F-4D97-AF65-F5344CB8AC3E}">
        <p14:creationId xmlns:p14="http://schemas.microsoft.com/office/powerpoint/2010/main" val="2172438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Työpaja 2: Toimenpidekortti</a:t>
            </a:r>
          </a:p>
          <a:p>
            <a:endParaRPr lang="fi-FI" dirty="0"/>
          </a:p>
          <a:p>
            <a:r>
              <a:rPr lang="fi-FI" dirty="0"/>
              <a:t>Tulosta A3-kokoisena, 3-5 kpl per teema/ryhmä</a:t>
            </a:r>
          </a:p>
        </p:txBody>
      </p:sp>
      <p:sp>
        <p:nvSpPr>
          <p:cNvPr id="4" name="Dian numeron paikkamerkki 3"/>
          <p:cNvSpPr>
            <a:spLocks noGrp="1"/>
          </p:cNvSpPr>
          <p:nvPr>
            <p:ph type="sldNum" sz="quarter" idx="5"/>
          </p:nvPr>
        </p:nvSpPr>
        <p:spPr/>
        <p:txBody>
          <a:bodyPr/>
          <a:lstStyle/>
          <a:p>
            <a:fld id="{A002D9D5-4B4E-4775-82B7-EC6ACE666D77}" type="slidenum">
              <a:rPr lang="fi-FI" smtClean="0"/>
              <a:pPr/>
              <a:t>74</a:t>
            </a:fld>
            <a:endParaRPr lang="fi-FI"/>
          </a:p>
        </p:txBody>
      </p:sp>
    </p:spTree>
    <p:extLst>
      <p:ext uri="{BB962C8B-B14F-4D97-AF65-F5344CB8AC3E}">
        <p14:creationId xmlns:p14="http://schemas.microsoft.com/office/powerpoint/2010/main" val="1417062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Työpaja 3: vuosikello</a:t>
            </a:r>
          </a:p>
          <a:p>
            <a:endParaRPr lang="fi-FI" dirty="0"/>
          </a:p>
          <a:p>
            <a:r>
              <a:rPr lang="fi-FI" dirty="0"/>
              <a:t>Tulostus koossa A3, jokaiselle teemalle/ryhmälle oma</a:t>
            </a:r>
          </a:p>
        </p:txBody>
      </p:sp>
      <p:sp>
        <p:nvSpPr>
          <p:cNvPr id="4" name="Dian numeron paikkamerkki 3"/>
          <p:cNvSpPr>
            <a:spLocks noGrp="1"/>
          </p:cNvSpPr>
          <p:nvPr>
            <p:ph type="sldNum" sz="quarter" idx="5"/>
          </p:nvPr>
        </p:nvSpPr>
        <p:spPr/>
        <p:txBody>
          <a:bodyPr/>
          <a:lstStyle/>
          <a:p>
            <a:fld id="{A002D9D5-4B4E-4775-82B7-EC6ACE666D77}" type="slidenum">
              <a:rPr lang="fi-FI" smtClean="0"/>
              <a:pPr/>
              <a:t>75</a:t>
            </a:fld>
            <a:endParaRPr lang="fi-FI"/>
          </a:p>
        </p:txBody>
      </p:sp>
    </p:spTree>
    <p:extLst>
      <p:ext uri="{BB962C8B-B14F-4D97-AF65-F5344CB8AC3E}">
        <p14:creationId xmlns:p14="http://schemas.microsoft.com/office/powerpoint/2010/main" val="2121812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Työpaja 3: hankeideakortti</a:t>
            </a:r>
          </a:p>
          <a:p>
            <a:endParaRPr lang="fi-FI" dirty="0"/>
          </a:p>
          <a:p>
            <a:r>
              <a:rPr lang="fi-FI" dirty="0"/>
              <a:t>Tulostus A3 tai A4, 3-5 kpl per teema/ryhmä</a:t>
            </a:r>
          </a:p>
          <a:p>
            <a:endParaRPr lang="fi-FI" dirty="0"/>
          </a:p>
        </p:txBody>
      </p:sp>
      <p:sp>
        <p:nvSpPr>
          <p:cNvPr id="4" name="Dian numeron paikkamerkki 3"/>
          <p:cNvSpPr>
            <a:spLocks noGrp="1"/>
          </p:cNvSpPr>
          <p:nvPr>
            <p:ph type="sldNum" sz="quarter" idx="5"/>
          </p:nvPr>
        </p:nvSpPr>
        <p:spPr/>
        <p:txBody>
          <a:bodyPr/>
          <a:lstStyle/>
          <a:p>
            <a:fld id="{A002D9D5-4B4E-4775-82B7-EC6ACE666D77}" type="slidenum">
              <a:rPr lang="fi-FI" smtClean="0"/>
              <a:pPr/>
              <a:t>76</a:t>
            </a:fld>
            <a:endParaRPr lang="fi-FI"/>
          </a:p>
        </p:txBody>
      </p:sp>
    </p:spTree>
    <p:extLst>
      <p:ext uri="{BB962C8B-B14F-4D97-AF65-F5344CB8AC3E}">
        <p14:creationId xmlns:p14="http://schemas.microsoft.com/office/powerpoint/2010/main" val="147195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sz="800" dirty="0"/>
          </a:p>
        </p:txBody>
      </p:sp>
      <p:sp>
        <p:nvSpPr>
          <p:cNvPr id="4" name="Dian numeron paikkamerkki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8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06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r>
              <a:rPr lang="fi-FI" sz="1200" b="1" dirty="0"/>
              <a:t>Mitä haluamme tavoitella? </a:t>
            </a:r>
          </a:p>
          <a:p>
            <a:pPr marL="0" indent="0"/>
            <a:r>
              <a:rPr lang="fi-FI" sz="1200" b="1" dirty="0"/>
              <a:t>5 min esittely + 25 min (5 min yksin + 20 min ryhmässä) + 10 min koonti koko porukalla</a:t>
            </a:r>
          </a:p>
          <a:p>
            <a:pPr marL="457200" indent="-457200">
              <a:buFont typeface="Arial" panose="020B0604020202020204" pitchFamily="34" charset="0"/>
              <a:buChar char="•"/>
            </a:pPr>
            <a:r>
              <a:rPr lang="fi-FI" sz="1200" dirty="0"/>
              <a:t>Pohjana voi käyttää kunnan strategiaa, ilmasto-ohjelmaa tai muuta ohjaavaa dokumenttia</a:t>
            </a:r>
          </a:p>
          <a:p>
            <a:pPr marL="457200" indent="-457200">
              <a:buFont typeface="Arial" panose="020B0604020202020204" pitchFamily="34" charset="0"/>
              <a:buChar char="•"/>
            </a:pPr>
            <a:r>
              <a:rPr lang="fi-FI" sz="1200" dirty="0"/>
              <a:t>Tavoitteiden sanoittamista ensiksi yksin ideoimalla, sitten ryhmässä keskustelemalla – tässä kohtaa saa unelmoida, ei tarvitse kahliutua nykyhetken rajoitteisiin</a:t>
            </a:r>
          </a:p>
          <a:p>
            <a:pPr marL="457200" indent="-457200">
              <a:buFont typeface="Arial" panose="020B0604020202020204" pitchFamily="34" charset="0"/>
              <a:buChar char="•"/>
            </a:pPr>
            <a:r>
              <a:rPr lang="fi-FI" sz="1200" dirty="0"/>
              <a:t>Lopputulos (1 per ryhmä): ”Kunta on hiilineutraali vuonna 20xx, tärkeimpinä keinoinaan xx, </a:t>
            </a:r>
            <a:r>
              <a:rPr lang="fi-FI" sz="1200" dirty="0" err="1"/>
              <a:t>yy</a:t>
            </a:r>
            <a:r>
              <a:rPr lang="fi-FI" sz="1200" dirty="0"/>
              <a:t>, ja </a:t>
            </a:r>
            <a:r>
              <a:rPr lang="fi-FI" sz="1200" dirty="0" err="1"/>
              <a:t>zz</a:t>
            </a:r>
            <a:r>
              <a:rPr lang="fi-FI" sz="1200" dirty="0"/>
              <a:t>. Kunnan ilmastotyö tunnetaan onnistumisistaan aa, </a:t>
            </a:r>
            <a:r>
              <a:rPr lang="fi-FI" sz="1200" dirty="0" err="1"/>
              <a:t>bb</a:t>
            </a:r>
            <a:r>
              <a:rPr lang="fi-FI" sz="1200" dirty="0"/>
              <a:t> ja cc asioissa.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D9D5-4B4E-4775-82B7-EC6ACE666D77}" type="slidenum">
              <a:rPr kumimoji="0" lang="fi-FI" sz="2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sz="1200" dirty="0"/>
              <a:t>Lopputulos: ”Kunta on hiilineutraali vuonna 20xx, tärkeimpinä keinoinaan xx, </a:t>
            </a:r>
            <a:r>
              <a:rPr lang="fi-FI" sz="1200" dirty="0" err="1"/>
              <a:t>yy</a:t>
            </a:r>
            <a:r>
              <a:rPr lang="fi-FI" sz="1200" dirty="0"/>
              <a:t>, ja </a:t>
            </a:r>
            <a:r>
              <a:rPr lang="fi-FI" sz="1200" dirty="0" err="1"/>
              <a:t>zz</a:t>
            </a:r>
            <a:r>
              <a:rPr lang="fi-FI" sz="1200" dirty="0"/>
              <a:t>. Kunnan ilmastotyö tunnetaan onnistumisistaan aa, </a:t>
            </a:r>
            <a:r>
              <a:rPr lang="fi-FI" sz="1200" dirty="0" err="1"/>
              <a:t>bb</a:t>
            </a:r>
            <a:r>
              <a:rPr lang="fi-FI" sz="1200" dirty="0"/>
              <a:t> ja cc asioissa.</a:t>
            </a:r>
          </a:p>
          <a:p>
            <a:pPr marL="0" indent="0">
              <a:buFont typeface="Arial" panose="020B0604020202020204" pitchFamily="34" charset="0"/>
              <a:buNone/>
            </a:pPr>
            <a:endParaRPr lang="fi-FI" sz="1200" dirty="0"/>
          </a:p>
          <a:p>
            <a:pPr marL="0" indent="0">
              <a:buFont typeface="Arial" panose="020B0604020202020204" pitchFamily="34" charset="0"/>
              <a:buNone/>
            </a:pPr>
            <a:r>
              <a:rPr lang="fi-FI" sz="1200" dirty="0"/>
              <a:t>Näitä 1 per ryhmä, pohjana jokaisen omat pohdinnat</a:t>
            </a:r>
          </a:p>
        </p:txBody>
      </p:sp>
      <p:sp>
        <p:nvSpPr>
          <p:cNvPr id="4" name="Dian numeron paikkamerkki 3"/>
          <p:cNvSpPr>
            <a:spLocks noGrp="1"/>
          </p:cNvSpPr>
          <p:nvPr>
            <p:ph type="sldNum" sz="quarter" idx="5"/>
          </p:nvPr>
        </p:nvSpPr>
        <p:spPr/>
        <p:txBody>
          <a:bodyPr/>
          <a:lstStyle/>
          <a:p>
            <a:fld id="{A002D9D5-4B4E-4775-82B7-EC6ACE666D77}" type="slidenum">
              <a:rPr lang="fi-FI" smtClean="0"/>
              <a:pPr/>
              <a:t>24</a:t>
            </a:fld>
            <a:endParaRPr lang="fi-FI"/>
          </a:p>
        </p:txBody>
      </p:sp>
    </p:spTree>
    <p:extLst>
      <p:ext uri="{BB962C8B-B14F-4D97-AF65-F5344CB8AC3E}">
        <p14:creationId xmlns:p14="http://schemas.microsoft.com/office/powerpoint/2010/main" val="2136748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witter.com/uudenmaanliitto" TargetMode="External"/><Relationship Id="rId7" Type="http://schemas.openxmlformats.org/officeDocument/2006/relationships/image" Target="../media/image7.svg"/><Relationship Id="rId12" Type="http://schemas.openxmlformats.org/officeDocument/2006/relationships/image" Target="../media/image16.png"/><Relationship Id="rId2" Type="http://schemas.openxmlformats.org/officeDocument/2006/relationships/hyperlink" Target="https://uudenmaanliitto.fi/" TargetMode="External"/><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hyperlink" Target="https://www.facebook.com/uudenmaanliitto/" TargetMode="External"/><Relationship Id="rId10" Type="http://schemas.openxmlformats.org/officeDocument/2006/relationships/image" Target="../media/image14.png"/><Relationship Id="rId4" Type="http://schemas.openxmlformats.org/officeDocument/2006/relationships/hyperlink" Target="https://www.instagram.com/myuusimaa/" TargetMode="External"/><Relationship Id="rId9" Type="http://schemas.openxmlformats.org/officeDocument/2006/relationships/image" Target="../media/image13.svg"/></Relationships>
</file>

<file path=ppt/slideLayouts/_rels/slideLayout118.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twitter.com/uudenmaanliitto" TargetMode="External"/><Relationship Id="rId7" Type="http://schemas.openxmlformats.org/officeDocument/2006/relationships/image" Target="../media/image13.svg"/><Relationship Id="rId2" Type="http://schemas.openxmlformats.org/officeDocument/2006/relationships/hyperlink" Target="https://uudenmaanliitto.fi/" TargetMode="External"/><Relationship Id="rId1" Type="http://schemas.openxmlformats.org/officeDocument/2006/relationships/slideMaster" Target="../slideMasters/slideMaster6.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hyperlink" Target="https://www.facebook.com/uudenmaanliitto/" TargetMode="External"/><Relationship Id="rId10" Type="http://schemas.openxmlformats.org/officeDocument/2006/relationships/image" Target="../media/image16.png"/><Relationship Id="rId4" Type="http://schemas.openxmlformats.org/officeDocument/2006/relationships/hyperlink" Target="https://www.instagram.com/myuusimaa/" TargetMode="External"/><Relationship Id="rId9" Type="http://schemas.openxmlformats.org/officeDocument/2006/relationships/image" Target="../media/image15.png"/></Relationships>
</file>

<file path=ppt/slideLayouts/_rels/slideLayout122.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witter.com/uudenmaanliitto" TargetMode="External"/><Relationship Id="rId7" Type="http://schemas.openxmlformats.org/officeDocument/2006/relationships/image" Target="../media/image7.svg"/><Relationship Id="rId12" Type="http://schemas.openxmlformats.org/officeDocument/2006/relationships/image" Target="../media/image16.png"/><Relationship Id="rId2" Type="http://schemas.openxmlformats.org/officeDocument/2006/relationships/hyperlink" Target="https://uudenmaanliitto.fi/"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hyperlink" Target="https://www.facebook.com/uudenmaanliitto/" TargetMode="External"/><Relationship Id="rId10" Type="http://schemas.openxmlformats.org/officeDocument/2006/relationships/image" Target="../media/image14.png"/><Relationship Id="rId4" Type="http://schemas.openxmlformats.org/officeDocument/2006/relationships/hyperlink" Target="https://www.instagram.com/myuusimaa/" TargetMode="External"/><Relationship Id="rId9" Type="http://schemas.openxmlformats.org/officeDocument/2006/relationships/image" Target="../media/image13.sv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twitter.com/uudenmaanliitto" TargetMode="External"/><Relationship Id="rId7" Type="http://schemas.openxmlformats.org/officeDocument/2006/relationships/image" Target="../media/image13.svg"/><Relationship Id="rId2" Type="http://schemas.openxmlformats.org/officeDocument/2006/relationships/hyperlink" Target="https://uudenmaanliitto.fi/"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hyperlink" Target="https://www.facebook.com/uudenmaanliitto/" TargetMode="External"/><Relationship Id="rId10" Type="http://schemas.openxmlformats.org/officeDocument/2006/relationships/image" Target="../media/image16.png"/><Relationship Id="rId4" Type="http://schemas.openxmlformats.org/officeDocument/2006/relationships/hyperlink" Target="https://www.instagram.com/myuusimaa/" TargetMode="External"/><Relationship Id="rId9"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4.jpe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witter.com/uudenmaanliitto" TargetMode="External"/><Relationship Id="rId7" Type="http://schemas.openxmlformats.org/officeDocument/2006/relationships/image" Target="../media/image7.svg"/><Relationship Id="rId12" Type="http://schemas.openxmlformats.org/officeDocument/2006/relationships/image" Target="../media/image16.png"/><Relationship Id="rId2" Type="http://schemas.openxmlformats.org/officeDocument/2006/relationships/hyperlink" Target="https://uudenmaanliitto.fi/" TargetMode="External"/><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hyperlink" Target="https://www.facebook.com/uudenmaanliitto/" TargetMode="External"/><Relationship Id="rId10" Type="http://schemas.openxmlformats.org/officeDocument/2006/relationships/image" Target="../media/image14.png"/><Relationship Id="rId4" Type="http://schemas.openxmlformats.org/officeDocument/2006/relationships/hyperlink" Target="https://www.instagram.com/myuusimaa/" TargetMode="External"/><Relationship Id="rId9" Type="http://schemas.openxmlformats.org/officeDocument/2006/relationships/image" Target="../media/image13.svg"/></Relationships>
</file>

<file path=ppt/slideLayouts/_rels/slideLayout89.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5.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twitter.com/uudenmaanliitto" TargetMode="External"/><Relationship Id="rId7" Type="http://schemas.openxmlformats.org/officeDocument/2006/relationships/image" Target="../media/image13.svg"/><Relationship Id="rId2" Type="http://schemas.openxmlformats.org/officeDocument/2006/relationships/hyperlink" Target="https://uudenmaanliitto.fi/" TargetMode="External"/><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hyperlink" Target="https://www.facebook.com/uudenmaanliitto/" TargetMode="External"/><Relationship Id="rId10" Type="http://schemas.openxmlformats.org/officeDocument/2006/relationships/image" Target="../media/image16.png"/><Relationship Id="rId4" Type="http://schemas.openxmlformats.org/officeDocument/2006/relationships/hyperlink" Target="https://www.instagram.com/myuusimaa/" TargetMode="External"/><Relationship Id="rId9"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Ood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81710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eni kuva ja 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332656"/>
            <a:ext cx="8928993"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1" y="1556891"/>
            <a:ext cx="7488832"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
        <p:nvSpPr>
          <p:cNvPr id="14" name="Kuvan paikkamerkki 13">
            <a:extLst>
              <a:ext uri="{FF2B5EF4-FFF2-40B4-BE49-F238E27FC236}">
                <a16:creationId xmlns:a16="http://schemas.microsoft.com/office/drawing/2014/main" id="{CBE1235E-23A8-9711-F09F-03F31D2B9B76}"/>
              </a:ext>
            </a:extLst>
          </p:cNvPr>
          <p:cNvSpPr>
            <a:spLocks noGrp="1"/>
          </p:cNvSpPr>
          <p:nvPr>
            <p:ph type="pic" sz="quarter" idx="13" hasCustomPrompt="1"/>
          </p:nvPr>
        </p:nvSpPr>
        <p:spPr>
          <a:xfrm>
            <a:off x="8720982" y="764704"/>
            <a:ext cx="3471018" cy="6093296"/>
          </a:xfrm>
          <a:custGeom>
            <a:avLst/>
            <a:gdLst>
              <a:gd name="connsiteX0" fmla="*/ 700139 w 3471018"/>
              <a:gd name="connsiteY0" fmla="*/ 0 h 5516562"/>
              <a:gd name="connsiteX1" fmla="*/ 3471018 w 3471018"/>
              <a:gd name="connsiteY1" fmla="*/ 0 h 5516562"/>
              <a:gd name="connsiteX2" fmla="*/ 3471018 w 3471018"/>
              <a:gd name="connsiteY2" fmla="*/ 5516562 h 5516562"/>
              <a:gd name="connsiteX3" fmla="*/ 0 w 3471018"/>
              <a:gd name="connsiteY3" fmla="*/ 5516562 h 5516562"/>
              <a:gd name="connsiteX4" fmla="*/ 0 w 3471018"/>
              <a:gd name="connsiteY4" fmla="*/ 700139 h 5516562"/>
              <a:gd name="connsiteX5" fmla="*/ 700139 w 3471018"/>
              <a:gd name="connsiteY5" fmla="*/ 0 h 551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018" h="5516562">
                <a:moveTo>
                  <a:pt x="700139" y="0"/>
                </a:moveTo>
                <a:lnTo>
                  <a:pt x="3471018" y="0"/>
                </a:lnTo>
                <a:lnTo>
                  <a:pt x="3471018" y="5516562"/>
                </a:lnTo>
                <a:lnTo>
                  <a:pt x="0" y="5516562"/>
                </a:lnTo>
                <a:lnTo>
                  <a:pt x="0" y="700139"/>
                </a:lnTo>
                <a:cubicBezTo>
                  <a:pt x="0" y="313463"/>
                  <a:pt x="313463" y="0"/>
                  <a:pt x="700139" y="0"/>
                </a:cubicBezTo>
                <a:close/>
              </a:path>
            </a:pathLst>
          </a:custGeom>
          <a:noFill/>
        </p:spPr>
        <p:txBody>
          <a:bodyPr wrap="square">
            <a:noAutofit/>
          </a:bodyPr>
          <a:lstStyle/>
          <a:p>
            <a:pPr marL="342900" marR="0" lvl="0" indent="-3429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a:t>Kuvan lisääminen: valitse tämä kehys-&gt; Lisää-välilehti -&gt; Kuvat</a:t>
            </a:r>
          </a:p>
          <a:p>
            <a:endParaRPr lang="fi-FI"/>
          </a:p>
        </p:txBody>
      </p:sp>
    </p:spTree>
    <p:extLst>
      <p:ext uri="{BB962C8B-B14F-4D97-AF65-F5344CB8AC3E}">
        <p14:creationId xmlns:p14="http://schemas.microsoft.com/office/powerpoint/2010/main" val="21264778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loitusdia, lisää taustakuva 2">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342900" indent="-342900" algn="l">
              <a:buFont typeface="Arial" panose="020B0604020202020204" pitchFamily="34" charset="0"/>
              <a:buChar char="•"/>
              <a:defRPr/>
            </a:lvl1pPr>
            <a:lvl9pPr>
              <a:defRPr/>
            </a:lvl9pPr>
          </a:lstStyle>
          <a:p>
            <a:pPr marL="0" marR="0" lvl="0" indent="0" algn="ctr" defTabSz="914400" rtl="0" eaLnBrk="1" fontAlgn="auto" latinLnBrk="0" hangingPunct="1">
              <a:lnSpc>
                <a:spcPct val="100000"/>
              </a:lnSpc>
              <a:spcBef>
                <a:spcPts val="600"/>
              </a:spcBef>
              <a:spcAft>
                <a:spcPts val="600"/>
              </a:spcAft>
              <a:buClr>
                <a:srgbClr val="F49915"/>
              </a:buClr>
              <a:buSzTx/>
              <a:buFont typeface="Arial" panose="020B0604020202020204" pitchFamily="34" charset="0"/>
              <a:buNone/>
              <a:tabLst/>
              <a:defRPr/>
            </a:pPr>
            <a:r>
              <a:rPr lang="fi-FI" dirty="0"/>
              <a:t>                                                             Lisää tähän itse taustakuva: </a:t>
            </a:r>
            <a:br>
              <a:rPr lang="fi-FI" dirty="0"/>
            </a:br>
            <a:r>
              <a:rPr lang="fi-FI" dirty="0"/>
              <a:t>		                                                              Valitse tämä kehys -&gt; Lisää-välilehti -&gt; Kuvat</a:t>
            </a:r>
            <a:br>
              <a:rPr lang="fi-FI" dirty="0"/>
            </a:br>
            <a:endParaRPr lang="fi-FI" dirty="0"/>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flipH="1">
            <a:off x="5015880" y="2034000"/>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r>
              <a:rPr lang="fi-FI"/>
              <a:t>Muokkaa tekstin perustyylejä napsauttamalla</a:t>
            </a:r>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711281" y="2492896"/>
            <a:ext cx="5569296" cy="2448272"/>
          </a:xfrm>
        </p:spPr>
        <p:txBody>
          <a:bodyPr>
            <a:normAutofit/>
          </a:bodyPr>
          <a:lstStyle>
            <a:lvl1pPr algn="r">
              <a:defRPr sz="4400"/>
            </a:lvl1pPr>
          </a:lstStyle>
          <a:p>
            <a:r>
              <a:rPr lang="fi-FI"/>
              <a:t>Muokkaa ots. perustyyl. napsautt.</a:t>
            </a:r>
            <a:endParaRPr lang="fi-FI" dirty="0"/>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722524" y="5085184"/>
            <a:ext cx="5569296" cy="965570"/>
          </a:xfrm>
        </p:spPr>
        <p:txBody>
          <a:bodyPr/>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hasCustomPrompt="1"/>
          </p:nvPr>
        </p:nvSpPr>
        <p:spPr>
          <a:xfrm>
            <a:off x="0" y="0"/>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r>
              <a:rPr lang="fi-FI" dirty="0"/>
              <a:t>	</a:t>
            </a:r>
          </a:p>
        </p:txBody>
      </p:sp>
    </p:spTree>
    <p:extLst>
      <p:ext uri="{BB962C8B-B14F-4D97-AF65-F5344CB8AC3E}">
        <p14:creationId xmlns:p14="http://schemas.microsoft.com/office/powerpoint/2010/main" val="21373725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dirty="0"/>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dirty="0"/>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ots. perustyyl. napsautt.</a:t>
            </a:r>
            <a:endParaRPr lang="fi-FI" dirty="0"/>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Tree>
    <p:extLst>
      <p:ext uri="{BB962C8B-B14F-4D97-AF65-F5344CB8AC3E}">
        <p14:creationId xmlns:p14="http://schemas.microsoft.com/office/powerpoint/2010/main" val="1087300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ots. perustyyl. napsautt.</a:t>
            </a:r>
            <a:endParaRPr lang="fi-FI" dirty="0"/>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Tree>
    <p:extLst>
      <p:ext uri="{BB962C8B-B14F-4D97-AF65-F5344CB8AC3E}">
        <p14:creationId xmlns:p14="http://schemas.microsoft.com/office/powerpoint/2010/main" val="2109288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isisältö, kuva oikealla">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62D17FDE-4544-42B4-5581-C60C1501E9B6}"/>
              </a:ext>
              <a:ext uri="{C183D7F6-B498-43B3-948B-1728B52AA6E4}">
                <adec:decorative xmlns:adec="http://schemas.microsoft.com/office/drawing/2017/decorative" val="1"/>
              </a:ext>
            </a:extLst>
          </p:cNvPr>
          <p:cNvSpPr>
            <a:spLocks noGrp="1"/>
          </p:cNvSpPr>
          <p:nvPr>
            <p:ph type="pic" sz="quarter" idx="12" hasCustomPrompt="1"/>
          </p:nvPr>
        </p:nvSpPr>
        <p:spPr>
          <a:xfrm>
            <a:off x="6972000" y="0"/>
            <a:ext cx="5220000" cy="6858000"/>
          </a:xfrm>
          <a:custGeom>
            <a:avLst/>
            <a:gdLst>
              <a:gd name="connsiteX0" fmla="*/ 0 w 5220000"/>
              <a:gd name="connsiteY0" fmla="*/ 0 h 6858000"/>
              <a:gd name="connsiteX1" fmla="*/ 5220000 w 5220000"/>
              <a:gd name="connsiteY1" fmla="*/ 0 h 6858000"/>
              <a:gd name="connsiteX2" fmla="*/ 5220000 w 5220000"/>
              <a:gd name="connsiteY2" fmla="*/ 6858000 h 6858000"/>
              <a:gd name="connsiteX3" fmla="*/ 1284240 w 5220000"/>
              <a:gd name="connsiteY3" fmla="*/ 6858000 h 6858000"/>
              <a:gd name="connsiteX4" fmla="*/ 1284240 w 5220000"/>
              <a:gd name="connsiteY4" fmla="*/ 1942000 h 6858000"/>
              <a:gd name="connsiteX5" fmla="*/ 9798 w 5220000"/>
              <a:gd name="connsiteY5" fmla="*/ 620688 h 6858000"/>
              <a:gd name="connsiteX6" fmla="*/ 0 w 5220000"/>
              <a:gd name="connsiteY6"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858000"/>
                </a:lnTo>
                <a:lnTo>
                  <a:pt x="1284240" y="6858000"/>
                </a:lnTo>
                <a:lnTo>
                  <a:pt x="1284240" y="1942000"/>
                </a:lnTo>
                <a:cubicBezTo>
                  <a:pt x="1284240" y="1212260"/>
                  <a:pt x="713654" y="620688"/>
                  <a:pt x="9798" y="620688"/>
                </a:cubicBezTo>
                <a:lnTo>
                  <a:pt x="0" y="620688"/>
                </a:lnTo>
                <a:close/>
              </a:path>
            </a:pathLst>
          </a:custGeom>
        </p:spPr>
        <p:txBody>
          <a:bodyPr wrap="square">
            <a:noAutofit/>
          </a:bodyPr>
          <a:lstStyle>
            <a:lvl1pPr>
              <a:defRPr/>
            </a:lvl1pPr>
          </a:lstStyle>
          <a:p>
            <a:r>
              <a:rPr lang="fi-FI" dirty="0"/>
              <a:t>Kuvan lisääminen: valitse tämä kehys-&gt; Lisää-välilehti-&gt;Kuvat</a:t>
            </a:r>
          </a:p>
        </p:txBody>
      </p:sp>
      <p:sp>
        <p:nvSpPr>
          <p:cNvPr id="9" name="Vapaamuotoinen: Muoto 8">
            <a:extLst>
              <a:ext uri="{FF2B5EF4-FFF2-40B4-BE49-F238E27FC236}">
                <a16:creationId xmlns:a16="http://schemas.microsoft.com/office/drawing/2014/main" id="{C8AE9F03-8D7B-40A8-96FB-CBC0F4A1E8FA}"/>
              </a:ext>
              <a:ext uri="{C183D7F6-B498-43B3-948B-1728B52AA6E4}">
                <adec:decorative xmlns:adec="http://schemas.microsoft.com/office/drawing/2017/decorative" val="1"/>
              </a:ext>
            </a:extLst>
          </p:cNvPr>
          <p:cNvSpPr>
            <a:spLocks/>
          </p:cNvSpPr>
          <p:nvPr userDrawn="1"/>
        </p:nvSpPr>
        <p:spPr>
          <a:xfrm>
            <a:off x="0"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dirty="0"/>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dirty="0"/>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79376" y="908720"/>
            <a:ext cx="6768752" cy="1440160"/>
          </a:xfrm>
        </p:spPr>
        <p:txBody>
          <a:bodyPr/>
          <a:lstStyle/>
          <a:p>
            <a:r>
              <a:rPr lang="fi-FI"/>
              <a:t>Muokkaa ots. perustyyl. napsautt.</a:t>
            </a:r>
            <a:endParaRPr lang="fi-FI" dirty="0"/>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79376" y="2420888"/>
            <a:ext cx="6769149" cy="4176762"/>
          </a:xfrm>
        </p:spPr>
        <p:txBody>
          <a:bodyPr/>
          <a:lstStyle>
            <a:lvl1pPr marL="342900" indent="-342900">
              <a:buFont typeface="Arial" panose="020B0604020202020204" pitchFamily="34" charset="0"/>
              <a:buChar char="•"/>
              <a:defRPr/>
            </a:lvl1pPr>
            <a:lvl3pPr>
              <a:spcAft>
                <a:spcPts val="600"/>
              </a:spcAft>
              <a:defRPr/>
            </a:lvl3pPr>
            <a:lvl4pPr>
              <a:spcBef>
                <a:spcPts val="0"/>
              </a:spcBef>
              <a:spcAft>
                <a:spcPts val="600"/>
              </a:spcAft>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4208808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isisältö, kuva vasemmall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BFBBC31E-2A34-1725-53A4-A9243CB3C05A}"/>
              </a:ext>
              <a:ext uri="{C183D7F6-B498-43B3-948B-1728B52AA6E4}">
                <adec:decorative xmlns:adec="http://schemas.microsoft.com/office/drawing/2017/decorative" val="1"/>
              </a:ext>
            </a:extLst>
          </p:cNvPr>
          <p:cNvSpPr>
            <a:spLocks noGrp="1"/>
          </p:cNvSpPr>
          <p:nvPr>
            <p:ph type="pic" sz="quarter" idx="14" hasCustomPrompt="1"/>
          </p:nvPr>
        </p:nvSpPr>
        <p:spPr>
          <a:xfrm>
            <a:off x="0" y="0"/>
            <a:ext cx="5220000" cy="6858000"/>
          </a:xfrm>
          <a:custGeom>
            <a:avLst/>
            <a:gdLst>
              <a:gd name="connsiteX0" fmla="*/ 0 w 5220000"/>
              <a:gd name="connsiteY0" fmla="*/ 0 h 6858000"/>
              <a:gd name="connsiteX1" fmla="*/ 5220000 w 5220000"/>
              <a:gd name="connsiteY1" fmla="*/ 0 h 6858000"/>
              <a:gd name="connsiteX2" fmla="*/ 5220000 w 5220000"/>
              <a:gd name="connsiteY2" fmla="*/ 620856 h 6858000"/>
              <a:gd name="connsiteX3" fmla="*/ 5092907 w 5220000"/>
              <a:gd name="connsiteY3" fmla="*/ 627510 h 6858000"/>
              <a:gd name="connsiteX4" fmla="*/ 3948768 w 5220000"/>
              <a:gd name="connsiteY4" fmla="*/ 1942000 h 6858000"/>
              <a:gd name="connsiteX5" fmla="*/ 3948768 w 5220000"/>
              <a:gd name="connsiteY5" fmla="*/ 6858000 h 6858000"/>
              <a:gd name="connsiteX6" fmla="*/ 0 w 5220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20856"/>
                </a:lnTo>
                <a:lnTo>
                  <a:pt x="5092907" y="627510"/>
                </a:lnTo>
                <a:cubicBezTo>
                  <a:pt x="4450260" y="695174"/>
                  <a:pt x="3948768" y="1257869"/>
                  <a:pt x="3948768" y="1942000"/>
                </a:cubicBezTo>
                <a:lnTo>
                  <a:pt x="3948768" y="6858000"/>
                </a:lnTo>
                <a:lnTo>
                  <a:pt x="0" y="6858000"/>
                </a:lnTo>
                <a:close/>
              </a:path>
            </a:pathLst>
          </a:custGeom>
        </p:spPr>
        <p:txBody>
          <a:bodyPr wrap="square">
            <a:noAutofit/>
          </a:bodyPr>
          <a:lstStyle>
            <a:lvl1pPr>
              <a:defRPr/>
            </a:lvl1pPr>
          </a:lstStyle>
          <a:p>
            <a:r>
              <a:rPr lang="fi-FI" dirty="0"/>
              <a:t>Kuvan lisääminen: valitse tämä kehys-&gt; Lisää-välilehti -&gt; Kuvat</a:t>
            </a:r>
          </a:p>
        </p:txBody>
      </p:sp>
      <p:sp>
        <p:nvSpPr>
          <p:cNvPr id="11" name="Vapaamuotoinen: Muoto 10">
            <a:extLst>
              <a:ext uri="{FF2B5EF4-FFF2-40B4-BE49-F238E27FC236}">
                <a16:creationId xmlns:a16="http://schemas.microsoft.com/office/drawing/2014/main" id="{05E9F00F-BF66-DD96-BAFB-B08E62C5760A}"/>
              </a:ext>
              <a:ext uri="{C183D7F6-B498-43B3-948B-1728B52AA6E4}">
                <adec:decorative xmlns:adec="http://schemas.microsoft.com/office/drawing/2017/decorative" val="1"/>
              </a:ext>
            </a:extLst>
          </p:cNvPr>
          <p:cNvSpPr>
            <a:spLocks/>
          </p:cNvSpPr>
          <p:nvPr userDrawn="1"/>
        </p:nvSpPr>
        <p:spPr>
          <a:xfrm flipH="1">
            <a:off x="3948768"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583435" y="908720"/>
            <a:ext cx="6840760" cy="1368152"/>
          </a:xfrm>
        </p:spPr>
        <p:txBody>
          <a:bodyPr/>
          <a:lstStyle/>
          <a:p>
            <a:r>
              <a:rPr lang="fi-FI"/>
              <a:t>Muokkaa ots. perustyyl. napsautt.</a:t>
            </a:r>
            <a:endParaRPr lang="fi-FI" dirty="0"/>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584055" y="2348880"/>
            <a:ext cx="6840537" cy="4248770"/>
          </a:xfrm>
        </p:spPr>
        <p:txBody>
          <a:bodyPr/>
          <a:lstStyle/>
          <a:p>
            <a:pPr lvl="0"/>
            <a:r>
              <a:rPr lang="fi-FI"/>
              <a:t>Muokkaa tekstin perustyylejä napsauttamalla</a:t>
            </a:r>
          </a:p>
          <a:p>
            <a:pPr lvl="1"/>
            <a:r>
              <a:rPr lang="fi-FI"/>
              <a:t>toinen taso</a:t>
            </a:r>
          </a:p>
          <a:p>
            <a:pPr lvl="2"/>
            <a:r>
              <a:rPr lang="fi-FI"/>
              <a:t>kolmas taso</a:t>
            </a:r>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dirty="0"/>
          </a:p>
        </p:txBody>
      </p:sp>
    </p:spTree>
    <p:extLst>
      <p:ext uri="{BB962C8B-B14F-4D97-AF65-F5344CB8AC3E}">
        <p14:creationId xmlns:p14="http://schemas.microsoft.com/office/powerpoint/2010/main" val="255172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eni kuva ja 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332656"/>
            <a:ext cx="8928993" cy="1080120"/>
          </a:xfrm>
        </p:spPr>
        <p:txBody>
          <a:bodyPr/>
          <a:lstStyle>
            <a:lvl1pPr>
              <a:defRPr/>
            </a:lvl1pPr>
          </a:lstStyle>
          <a:p>
            <a:r>
              <a:rPr lang="fi-FI" dirty="0"/>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dirty="0"/>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1" y="1556891"/>
            <a:ext cx="7488832"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
        <p:nvSpPr>
          <p:cNvPr id="14" name="Kuvan paikkamerkki 13">
            <a:extLst>
              <a:ext uri="{FF2B5EF4-FFF2-40B4-BE49-F238E27FC236}">
                <a16:creationId xmlns:a16="http://schemas.microsoft.com/office/drawing/2014/main" id="{CBE1235E-23A8-9711-F09F-03F31D2B9B76}"/>
              </a:ext>
            </a:extLst>
          </p:cNvPr>
          <p:cNvSpPr>
            <a:spLocks noGrp="1"/>
          </p:cNvSpPr>
          <p:nvPr>
            <p:ph type="pic" sz="quarter" idx="13" hasCustomPrompt="1"/>
          </p:nvPr>
        </p:nvSpPr>
        <p:spPr>
          <a:xfrm>
            <a:off x="8720982" y="764704"/>
            <a:ext cx="3471018" cy="6093296"/>
          </a:xfrm>
          <a:custGeom>
            <a:avLst/>
            <a:gdLst>
              <a:gd name="connsiteX0" fmla="*/ 700139 w 3471018"/>
              <a:gd name="connsiteY0" fmla="*/ 0 h 5516562"/>
              <a:gd name="connsiteX1" fmla="*/ 3471018 w 3471018"/>
              <a:gd name="connsiteY1" fmla="*/ 0 h 5516562"/>
              <a:gd name="connsiteX2" fmla="*/ 3471018 w 3471018"/>
              <a:gd name="connsiteY2" fmla="*/ 5516562 h 5516562"/>
              <a:gd name="connsiteX3" fmla="*/ 0 w 3471018"/>
              <a:gd name="connsiteY3" fmla="*/ 5516562 h 5516562"/>
              <a:gd name="connsiteX4" fmla="*/ 0 w 3471018"/>
              <a:gd name="connsiteY4" fmla="*/ 700139 h 5516562"/>
              <a:gd name="connsiteX5" fmla="*/ 700139 w 3471018"/>
              <a:gd name="connsiteY5" fmla="*/ 0 h 551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018" h="5516562">
                <a:moveTo>
                  <a:pt x="700139" y="0"/>
                </a:moveTo>
                <a:lnTo>
                  <a:pt x="3471018" y="0"/>
                </a:lnTo>
                <a:lnTo>
                  <a:pt x="3471018" y="5516562"/>
                </a:lnTo>
                <a:lnTo>
                  <a:pt x="0" y="5516562"/>
                </a:lnTo>
                <a:lnTo>
                  <a:pt x="0" y="700139"/>
                </a:lnTo>
                <a:cubicBezTo>
                  <a:pt x="0" y="313463"/>
                  <a:pt x="313463" y="0"/>
                  <a:pt x="700139" y="0"/>
                </a:cubicBezTo>
                <a:close/>
              </a:path>
            </a:pathLst>
          </a:custGeom>
          <a:noFill/>
        </p:spPr>
        <p:txBody>
          <a:bodyPr wrap="square">
            <a:noAutofit/>
          </a:bodyPr>
          <a:lstStyle/>
          <a:p>
            <a:pPr marL="342900" marR="0" lvl="0" indent="-3429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dirty="0"/>
              <a:t>Kuvan lisääminen: valitse tämä kehys-&gt; Lisää-välilehti -&gt; Kuvat</a:t>
            </a:r>
          </a:p>
          <a:p>
            <a:endParaRPr lang="fi-FI" dirty="0"/>
          </a:p>
        </p:txBody>
      </p:sp>
    </p:spTree>
    <p:extLst>
      <p:ext uri="{BB962C8B-B14F-4D97-AF65-F5344CB8AC3E}">
        <p14:creationId xmlns:p14="http://schemas.microsoft.com/office/powerpoint/2010/main" val="2130335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260648"/>
            <a:ext cx="10729192" cy="1080120"/>
          </a:xfrm>
        </p:spPr>
        <p:txBody>
          <a:bodyPr/>
          <a:lstStyle>
            <a:lvl1pPr>
              <a:defRPr/>
            </a:lvl1pPr>
          </a:lstStyle>
          <a:p>
            <a:r>
              <a:rPr lang="fi-FI" dirty="0"/>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dirty="0"/>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0" y="1484883"/>
            <a:ext cx="8928993"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710695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tsikko ja kaksi tekstilaatikk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endParaRPr lang="fi-FI" dirty="0">
              <a:solidFill>
                <a:schemeClr val="accent2"/>
              </a:solidFill>
            </a:endParaRPr>
          </a:p>
        </p:txBody>
      </p:sp>
      <p:sp>
        <p:nvSpPr>
          <p:cNvPr id="4" name="Dian numeron paikkamerkki 3">
            <a:extLst>
              <a:ext uri="{FF2B5EF4-FFF2-40B4-BE49-F238E27FC236}">
                <a16:creationId xmlns:a16="http://schemas.microsoft.com/office/drawing/2014/main" id="{45D8F3D5-20DF-C471-A3A8-AEF3CABB34C7}"/>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dirty="0"/>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a:off x="479971" y="1700808"/>
            <a:ext cx="5255395"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
        <p:nvSpPr>
          <p:cNvPr id="8" name="Tekstin paikkamerkki 5">
            <a:extLst>
              <a:ext uri="{FF2B5EF4-FFF2-40B4-BE49-F238E27FC236}">
                <a16:creationId xmlns:a16="http://schemas.microsoft.com/office/drawing/2014/main" id="{B3B6A383-2CA5-7FA6-255C-E276876691FF}"/>
              </a:ext>
            </a:extLst>
          </p:cNvPr>
          <p:cNvSpPr>
            <a:spLocks noGrp="1"/>
          </p:cNvSpPr>
          <p:nvPr>
            <p:ph type="body" sz="quarter" idx="13"/>
          </p:nvPr>
        </p:nvSpPr>
        <p:spPr>
          <a:xfrm flipH="1">
            <a:off x="6385218" y="1700808"/>
            <a:ext cx="5255397"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18343717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a:xfrm>
            <a:off x="622797" y="299195"/>
            <a:ext cx="10872020" cy="1080120"/>
          </a:xfrm>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endParaRPr lang="fi-FI" dirty="0">
              <a:solidFill>
                <a:schemeClr val="accent2"/>
              </a:solidFill>
            </a:endParaRPr>
          </a:p>
        </p:txBody>
      </p:sp>
      <p:sp>
        <p:nvSpPr>
          <p:cNvPr id="4" name="Dian numeron paikkamerkki 3">
            <a:extLst>
              <a:ext uri="{FF2B5EF4-FFF2-40B4-BE49-F238E27FC236}">
                <a16:creationId xmlns:a16="http://schemas.microsoft.com/office/drawing/2014/main" id="{45D8F3D5-20DF-C471-A3A8-AEF3CABB34C7}"/>
              </a:ext>
            </a:extLst>
          </p:cNvPr>
          <p:cNvSpPr>
            <a:spLocks noGrp="1"/>
          </p:cNvSpPr>
          <p:nvPr>
            <p:ph type="sldNum" sz="quarter" idx="11"/>
          </p:nvPr>
        </p:nvSpPr>
        <p:spPr/>
        <p:txBody>
          <a:bodyPr/>
          <a:lstStyle/>
          <a:p>
            <a:fld id="{A807F21D-6A63-4E75-89AA-A3F521749085}" type="slidenum">
              <a:rPr lang="fi-FI" smtClean="0"/>
              <a:pPr/>
              <a:t>‹#›</a:t>
            </a:fld>
            <a:endParaRPr lang="fi-FI" dirty="0"/>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flipH="1">
            <a:off x="623392"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
        <p:nvSpPr>
          <p:cNvPr id="5" name="Tekstin paikkamerkki 5">
            <a:extLst>
              <a:ext uri="{FF2B5EF4-FFF2-40B4-BE49-F238E27FC236}">
                <a16:creationId xmlns:a16="http://schemas.microsoft.com/office/drawing/2014/main" id="{8A8240AE-C950-A9DD-9AED-6DB8C517C996}"/>
              </a:ext>
            </a:extLst>
          </p:cNvPr>
          <p:cNvSpPr>
            <a:spLocks noGrp="1"/>
          </p:cNvSpPr>
          <p:nvPr>
            <p:ph type="body" sz="quarter" idx="13"/>
          </p:nvPr>
        </p:nvSpPr>
        <p:spPr>
          <a:xfrm flipH="1">
            <a:off x="62279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7" name="Tekstin paikkamerkki 5">
            <a:extLst>
              <a:ext uri="{FF2B5EF4-FFF2-40B4-BE49-F238E27FC236}">
                <a16:creationId xmlns:a16="http://schemas.microsoft.com/office/drawing/2014/main" id="{CF0200C5-8448-661E-E83B-C509E9B7D87B}"/>
              </a:ext>
            </a:extLst>
          </p:cNvPr>
          <p:cNvSpPr>
            <a:spLocks noGrp="1"/>
          </p:cNvSpPr>
          <p:nvPr>
            <p:ph type="body" sz="quarter" idx="14"/>
          </p:nvPr>
        </p:nvSpPr>
        <p:spPr>
          <a:xfrm>
            <a:off x="624486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9" name="Tekstin paikkamerkki 5">
            <a:extLst>
              <a:ext uri="{FF2B5EF4-FFF2-40B4-BE49-F238E27FC236}">
                <a16:creationId xmlns:a16="http://schemas.microsoft.com/office/drawing/2014/main" id="{A6A10F1A-0F9D-EB19-F878-815A2311F9D6}"/>
              </a:ext>
            </a:extLst>
          </p:cNvPr>
          <p:cNvSpPr>
            <a:spLocks noGrp="1"/>
          </p:cNvSpPr>
          <p:nvPr>
            <p:ph type="body" sz="quarter" idx="15"/>
          </p:nvPr>
        </p:nvSpPr>
        <p:spPr>
          <a:xfrm>
            <a:off x="6239421"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4123798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yhyt teksti ja kuva">
    <p:spTree>
      <p:nvGrpSpPr>
        <p:cNvPr id="1" name=""/>
        <p:cNvGrpSpPr/>
        <p:nvPr/>
      </p:nvGrpSpPr>
      <p:grpSpPr>
        <a:xfrm>
          <a:off x="0" y="0"/>
          <a:ext cx="0" cy="0"/>
          <a:chOff x="0" y="0"/>
          <a:chExt cx="0" cy="0"/>
        </a:xfrm>
      </p:grpSpPr>
      <p:sp>
        <p:nvSpPr>
          <p:cNvPr id="10" name="Suorakulmio: Vastakkaiset kulmat pyöristetty 9">
            <a:extLst>
              <a:ext uri="{FF2B5EF4-FFF2-40B4-BE49-F238E27FC236}">
                <a16:creationId xmlns:a16="http://schemas.microsoft.com/office/drawing/2014/main" id="{ABCCD6C1-CD89-8F3A-6661-253D5BE85B03}"/>
              </a:ext>
            </a:extLst>
          </p:cNvPr>
          <p:cNvSpPr/>
          <p:nvPr userDrawn="1"/>
        </p:nvSpPr>
        <p:spPr>
          <a:xfrm>
            <a:off x="6330839" y="432653"/>
            <a:ext cx="5400600" cy="5979367"/>
          </a:xfrm>
          <a:custGeom>
            <a:avLst/>
            <a:gdLst>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0 w 6768750"/>
              <a:gd name="connsiteY0" fmla="*/ 444045 h 6394600"/>
              <a:gd name="connsiteX1" fmla="*/ 6768750 w 6768750"/>
              <a:gd name="connsiteY1" fmla="*/ 433077 h 6394600"/>
              <a:gd name="connsiteX2" fmla="*/ 6768750 w 6768750"/>
              <a:gd name="connsiteY2" fmla="*/ 433077 h 6394600"/>
              <a:gd name="connsiteX3" fmla="*/ 6768750 w 6768750"/>
              <a:gd name="connsiteY3" fmla="*/ 5400993 h 6394600"/>
              <a:gd name="connsiteX4" fmla="*/ 5775143 w 6768750"/>
              <a:gd name="connsiteY4" fmla="*/ 6394600 h 6394600"/>
              <a:gd name="connsiteX5" fmla="*/ 0 w 6768750"/>
              <a:gd name="connsiteY5" fmla="*/ 6394600 h 6394600"/>
              <a:gd name="connsiteX6" fmla="*/ 0 w 6768750"/>
              <a:gd name="connsiteY6" fmla="*/ 6394600 h 6394600"/>
              <a:gd name="connsiteX7" fmla="*/ 0 w 6768750"/>
              <a:gd name="connsiteY7" fmla="*/ 444045 h 6394600"/>
              <a:gd name="connsiteX0" fmla="*/ 0 w 6768750"/>
              <a:gd name="connsiteY0" fmla="*/ 10968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10968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8750" h="5961523">
                <a:moveTo>
                  <a:pt x="0" y="4144"/>
                </a:moveTo>
                <a:lnTo>
                  <a:pt x="6768750" y="0"/>
                </a:lnTo>
                <a:lnTo>
                  <a:pt x="6768750" y="0"/>
                </a:lnTo>
                <a:lnTo>
                  <a:pt x="6768750" y="4967916"/>
                </a:lnTo>
                <a:cubicBezTo>
                  <a:pt x="6768750" y="5516670"/>
                  <a:pt x="6323897" y="5961523"/>
                  <a:pt x="5775143" y="5961523"/>
                </a:cubicBezTo>
                <a:lnTo>
                  <a:pt x="0" y="5961523"/>
                </a:lnTo>
                <a:lnTo>
                  <a:pt x="0" y="5961523"/>
                </a:lnTo>
                <a:lnTo>
                  <a:pt x="0" y="41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p:cNvSpPr>
            <a:spLocks noGrp="1"/>
          </p:cNvSpPr>
          <p:nvPr>
            <p:ph type="title" hasCustomPrompt="1"/>
          </p:nvPr>
        </p:nvSpPr>
        <p:spPr>
          <a:xfrm>
            <a:off x="6960096" y="908720"/>
            <a:ext cx="4104455" cy="5112568"/>
          </a:xfrm>
        </p:spPr>
        <p:txBody>
          <a:bodyPr>
            <a:normAutofit/>
          </a:bodyPr>
          <a:lstStyle>
            <a:lvl1pPr>
              <a:defRPr sz="4800"/>
            </a:lvl1pPr>
          </a:lstStyle>
          <a:p>
            <a:r>
              <a:rPr lang="fi-FI" dirty="0"/>
              <a:t>Lisää lyhyt teksti</a:t>
            </a: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dirty="0"/>
          </a:p>
        </p:txBody>
      </p:sp>
      <p:sp>
        <p:nvSpPr>
          <p:cNvPr id="9" name="Kuvan paikkamerkki 8">
            <a:extLst>
              <a:ext uri="{FF2B5EF4-FFF2-40B4-BE49-F238E27FC236}">
                <a16:creationId xmlns:a16="http://schemas.microsoft.com/office/drawing/2014/main" id="{B30D546C-DC0E-2D4D-D42F-476C6F91E9CE}"/>
              </a:ext>
            </a:extLst>
          </p:cNvPr>
          <p:cNvSpPr>
            <a:spLocks noGrp="1"/>
          </p:cNvSpPr>
          <p:nvPr>
            <p:ph type="pic" sz="quarter" idx="13" hasCustomPrompt="1"/>
          </p:nvPr>
        </p:nvSpPr>
        <p:spPr>
          <a:xfrm>
            <a:off x="473768" y="439316"/>
            <a:ext cx="5977520" cy="5972704"/>
          </a:xfrm>
          <a:custGeom>
            <a:avLst/>
            <a:gdLst>
              <a:gd name="connsiteX0" fmla="*/ 996581 w 5979368"/>
              <a:gd name="connsiteY0" fmla="*/ 0 h 5979368"/>
              <a:gd name="connsiteX1" fmla="*/ 5979368 w 5979368"/>
              <a:gd name="connsiteY1" fmla="*/ 0 h 5979368"/>
              <a:gd name="connsiteX2" fmla="*/ 5979368 w 5979368"/>
              <a:gd name="connsiteY2" fmla="*/ 0 h 5979368"/>
              <a:gd name="connsiteX3" fmla="*/ 5979368 w 5979368"/>
              <a:gd name="connsiteY3" fmla="*/ 4982787 h 5979368"/>
              <a:gd name="connsiteX4" fmla="*/ 4982787 w 5979368"/>
              <a:gd name="connsiteY4" fmla="*/ 5979368 h 5979368"/>
              <a:gd name="connsiteX5" fmla="*/ 0 w 5979368"/>
              <a:gd name="connsiteY5" fmla="*/ 5979368 h 5979368"/>
              <a:gd name="connsiteX6" fmla="*/ 0 w 5979368"/>
              <a:gd name="connsiteY6" fmla="*/ 5979368 h 5979368"/>
              <a:gd name="connsiteX7" fmla="*/ 0 w 5979368"/>
              <a:gd name="connsiteY7" fmla="*/ 996581 h 5979368"/>
              <a:gd name="connsiteX8" fmla="*/ 996581 w 5979368"/>
              <a:gd name="connsiteY8" fmla="*/ 0 h 5979368"/>
              <a:gd name="connsiteX0" fmla="*/ 996581 w 6198724"/>
              <a:gd name="connsiteY0" fmla="*/ 0 h 5979368"/>
              <a:gd name="connsiteX1" fmla="*/ 5979368 w 6198724"/>
              <a:gd name="connsiteY1" fmla="*/ 0 h 5979368"/>
              <a:gd name="connsiteX2" fmla="*/ 5979368 w 6198724"/>
              <a:gd name="connsiteY2" fmla="*/ 0 h 5979368"/>
              <a:gd name="connsiteX3" fmla="*/ 5979368 w 6198724"/>
              <a:gd name="connsiteY3" fmla="*/ 4982787 h 5979368"/>
              <a:gd name="connsiteX4" fmla="*/ 5944812 w 6198724"/>
              <a:gd name="connsiteY4" fmla="*/ 5960318 h 5979368"/>
              <a:gd name="connsiteX5" fmla="*/ 0 w 6198724"/>
              <a:gd name="connsiteY5" fmla="*/ 5979368 h 5979368"/>
              <a:gd name="connsiteX6" fmla="*/ 0 w 6198724"/>
              <a:gd name="connsiteY6" fmla="*/ 5979368 h 5979368"/>
              <a:gd name="connsiteX7" fmla="*/ 0 w 6198724"/>
              <a:gd name="connsiteY7" fmla="*/ 996581 h 5979368"/>
              <a:gd name="connsiteX8" fmla="*/ 996581 w 6198724"/>
              <a:gd name="connsiteY8" fmla="*/ 0 h 5979368"/>
              <a:gd name="connsiteX0" fmla="*/ 996581 w 5979368"/>
              <a:gd name="connsiteY0" fmla="*/ 0 h 5979368"/>
              <a:gd name="connsiteX1" fmla="*/ 5979368 w 5979368"/>
              <a:gd name="connsiteY1" fmla="*/ 0 h 5979368"/>
              <a:gd name="connsiteX2" fmla="*/ 5979368 w 5979368"/>
              <a:gd name="connsiteY2" fmla="*/ 0 h 5979368"/>
              <a:gd name="connsiteX3" fmla="*/ 5944812 w 5979368"/>
              <a:gd name="connsiteY3" fmla="*/ 5960318 h 5979368"/>
              <a:gd name="connsiteX4" fmla="*/ 0 w 5979368"/>
              <a:gd name="connsiteY4" fmla="*/ 5979368 h 5979368"/>
              <a:gd name="connsiteX5" fmla="*/ 0 w 5979368"/>
              <a:gd name="connsiteY5" fmla="*/ 5979368 h 5979368"/>
              <a:gd name="connsiteX6" fmla="*/ 0 w 5979368"/>
              <a:gd name="connsiteY6" fmla="*/ 996581 h 5979368"/>
              <a:gd name="connsiteX7" fmla="*/ 996581 w 5979368"/>
              <a:gd name="connsiteY7" fmla="*/ 0 h 5979368"/>
              <a:gd name="connsiteX0" fmla="*/ 996581 w 5982912"/>
              <a:gd name="connsiteY0" fmla="*/ 0 h 5979368"/>
              <a:gd name="connsiteX1" fmla="*/ 5979368 w 5982912"/>
              <a:gd name="connsiteY1" fmla="*/ 0 h 5979368"/>
              <a:gd name="connsiteX2" fmla="*/ 5979368 w 5982912"/>
              <a:gd name="connsiteY2" fmla="*/ 0 h 5979368"/>
              <a:gd name="connsiteX3" fmla="*/ 5982912 w 5982912"/>
              <a:gd name="connsiteY3" fmla="*/ 5960318 h 5979368"/>
              <a:gd name="connsiteX4" fmla="*/ 0 w 5982912"/>
              <a:gd name="connsiteY4" fmla="*/ 5979368 h 5979368"/>
              <a:gd name="connsiteX5" fmla="*/ 0 w 5982912"/>
              <a:gd name="connsiteY5" fmla="*/ 5979368 h 5979368"/>
              <a:gd name="connsiteX6" fmla="*/ 0 w 5982912"/>
              <a:gd name="connsiteY6" fmla="*/ 996581 h 5979368"/>
              <a:gd name="connsiteX7" fmla="*/ 996581 w 5982912"/>
              <a:gd name="connsiteY7" fmla="*/ 0 h 5979368"/>
              <a:gd name="connsiteX0" fmla="*/ 996581 w 5989743"/>
              <a:gd name="connsiteY0" fmla="*/ 0 h 5979368"/>
              <a:gd name="connsiteX1" fmla="*/ 5979368 w 5989743"/>
              <a:gd name="connsiteY1" fmla="*/ 0 h 5979368"/>
              <a:gd name="connsiteX2" fmla="*/ 5979368 w 5989743"/>
              <a:gd name="connsiteY2" fmla="*/ 0 h 5979368"/>
              <a:gd name="connsiteX3" fmla="*/ 5989743 w 5989743"/>
              <a:gd name="connsiteY3" fmla="*/ 5967142 h 5979368"/>
              <a:gd name="connsiteX4" fmla="*/ 0 w 5989743"/>
              <a:gd name="connsiteY4" fmla="*/ 5979368 h 5979368"/>
              <a:gd name="connsiteX5" fmla="*/ 0 w 5989743"/>
              <a:gd name="connsiteY5" fmla="*/ 5979368 h 5979368"/>
              <a:gd name="connsiteX6" fmla="*/ 0 w 5989743"/>
              <a:gd name="connsiteY6" fmla="*/ 996581 h 5979368"/>
              <a:gd name="connsiteX7" fmla="*/ 996581 w 5989743"/>
              <a:gd name="connsiteY7" fmla="*/ 0 h 5979368"/>
              <a:gd name="connsiteX0" fmla="*/ 1002197 w 5995359"/>
              <a:gd name="connsiteY0" fmla="*/ 0 h 5979368"/>
              <a:gd name="connsiteX1" fmla="*/ 5984984 w 5995359"/>
              <a:gd name="connsiteY1" fmla="*/ 0 h 5979368"/>
              <a:gd name="connsiteX2" fmla="*/ 5984984 w 5995359"/>
              <a:gd name="connsiteY2" fmla="*/ 0 h 5979368"/>
              <a:gd name="connsiteX3" fmla="*/ 5995359 w 5995359"/>
              <a:gd name="connsiteY3" fmla="*/ 5967142 h 5979368"/>
              <a:gd name="connsiteX4" fmla="*/ 5616 w 5995359"/>
              <a:gd name="connsiteY4" fmla="*/ 5979368 h 5979368"/>
              <a:gd name="connsiteX5" fmla="*/ 0 w 5995359"/>
              <a:gd name="connsiteY5" fmla="*/ 5968149 h 5979368"/>
              <a:gd name="connsiteX6" fmla="*/ 5616 w 5995359"/>
              <a:gd name="connsiteY6" fmla="*/ 996581 h 5979368"/>
              <a:gd name="connsiteX7" fmla="*/ 1002197 w 5995359"/>
              <a:gd name="connsiteY7" fmla="*/ 0 h 5979368"/>
              <a:gd name="connsiteX0" fmla="*/ 1002197 w 6006590"/>
              <a:gd name="connsiteY0" fmla="*/ 0 h 5979368"/>
              <a:gd name="connsiteX1" fmla="*/ 5984984 w 6006590"/>
              <a:gd name="connsiteY1" fmla="*/ 0 h 5979368"/>
              <a:gd name="connsiteX2" fmla="*/ 5984984 w 6006590"/>
              <a:gd name="connsiteY2" fmla="*/ 0 h 5979368"/>
              <a:gd name="connsiteX3" fmla="*/ 6006590 w 6006590"/>
              <a:gd name="connsiteY3" fmla="*/ 5961532 h 5979368"/>
              <a:gd name="connsiteX4" fmla="*/ 5616 w 6006590"/>
              <a:gd name="connsiteY4" fmla="*/ 5979368 h 5979368"/>
              <a:gd name="connsiteX5" fmla="*/ 0 w 6006590"/>
              <a:gd name="connsiteY5" fmla="*/ 5968149 h 5979368"/>
              <a:gd name="connsiteX6" fmla="*/ 5616 w 6006590"/>
              <a:gd name="connsiteY6" fmla="*/ 996581 h 5979368"/>
              <a:gd name="connsiteX7" fmla="*/ 1002197 w 6006590"/>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1532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7147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78380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5358" h="5979368">
                <a:moveTo>
                  <a:pt x="1002197" y="0"/>
                </a:moveTo>
                <a:lnTo>
                  <a:pt x="5984984" y="0"/>
                </a:lnTo>
                <a:lnTo>
                  <a:pt x="5984984" y="0"/>
                </a:lnTo>
                <a:cubicBezTo>
                  <a:pt x="5986165" y="1986773"/>
                  <a:pt x="5994177" y="3991607"/>
                  <a:pt x="5995358" y="5978380"/>
                </a:cubicBezTo>
                <a:lnTo>
                  <a:pt x="5616" y="5979368"/>
                </a:lnTo>
                <a:lnTo>
                  <a:pt x="0" y="5968149"/>
                </a:lnTo>
                <a:lnTo>
                  <a:pt x="5616" y="996581"/>
                </a:lnTo>
                <a:cubicBezTo>
                  <a:pt x="5616" y="446185"/>
                  <a:pt x="451801" y="0"/>
                  <a:pt x="1002197" y="0"/>
                </a:cubicBezTo>
                <a:close/>
              </a:path>
            </a:pathLst>
          </a:custGeom>
          <a:noFill/>
          <a:ln>
            <a:noFill/>
          </a:ln>
        </p:spPr>
        <p:txBody>
          <a:bodyPr/>
          <a:lstStyle/>
          <a:p>
            <a:pPr marL="216000" marR="0" lvl="0" indent="-2160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dirty="0"/>
              <a:t>Kuvan lisääminen: valitse tämä kehys-&gt; Lisää-välilehti -&gt; Kuvat</a:t>
            </a:r>
          </a:p>
          <a:p>
            <a:endParaRPr lang="fi-FI" dirty="0"/>
          </a:p>
        </p:txBody>
      </p:sp>
      <p:sp>
        <p:nvSpPr>
          <p:cNvPr id="11" name="Alatunnisteen paikkamerkki 3">
            <a:extLst>
              <a:ext uri="{FF2B5EF4-FFF2-40B4-BE49-F238E27FC236}">
                <a16:creationId xmlns:a16="http://schemas.microsoft.com/office/drawing/2014/main" id="{0A335A73-668F-EFA0-6210-F7D7DFB57A4F}"/>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Tree>
    <p:extLst>
      <p:ext uri="{BB962C8B-B14F-4D97-AF65-F5344CB8AC3E}">
        <p14:creationId xmlns:p14="http://schemas.microsoft.com/office/powerpoint/2010/main" val="326867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260648"/>
            <a:ext cx="10729192"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0" y="1484883"/>
            <a:ext cx="8928993"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tsikko ja kaksipalstainen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dirty="0"/>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dirty="0"/>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399" y="1412875"/>
            <a:ext cx="10801201" cy="4824437"/>
          </a:xfrm>
        </p:spPr>
        <p:txBody>
          <a:bodyPr numCol="2" spcCol="360000"/>
          <a:lstStyle>
            <a:lvl4pPr>
              <a:spcBef>
                <a:spcPts val="0"/>
              </a:spcBef>
              <a:defRPr/>
            </a:lvl4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9491843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elkkä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dirty="0"/>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dirty="0"/>
          </a:p>
        </p:txBody>
      </p:sp>
    </p:spTree>
    <p:extLst>
      <p:ext uri="{BB962C8B-B14F-4D97-AF65-F5344CB8AC3E}">
        <p14:creationId xmlns:p14="http://schemas.microsoft.com/office/powerpoint/2010/main" val="283633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133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Väliotsikkodia, kartta">
    <p:bg>
      <p:bgPr>
        <a:solidFill>
          <a:schemeClr val="accent6"/>
        </a:solidFill>
        <a:effectLst/>
      </p:bgPr>
    </p:bg>
    <p:spTree>
      <p:nvGrpSpPr>
        <p:cNvPr id="1" name=""/>
        <p:cNvGrpSpPr/>
        <p:nvPr/>
      </p:nvGrpSpPr>
      <p:grpSpPr>
        <a:xfrm>
          <a:off x="0" y="0"/>
          <a:ext cx="0" cy="0"/>
          <a:chOff x="0" y="0"/>
          <a:chExt cx="0" cy="0"/>
        </a:xfrm>
      </p:grpSpPr>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479376" y="476673"/>
            <a:ext cx="7056784" cy="1800200"/>
          </a:xfrm>
          <a:prstGeom prst="round2DiagRect">
            <a:avLst/>
          </a:prstGeom>
          <a:noFill/>
          <a:ln w="28575">
            <a:noFill/>
          </a:ln>
        </p:spPr>
        <p:txBody>
          <a:bodyPr>
            <a:normAutofit/>
          </a:bodyPr>
          <a:lstStyle>
            <a:lvl1pPr algn="l">
              <a:defRPr sz="4000">
                <a:solidFill>
                  <a:schemeClr val="bg1"/>
                </a:solidFill>
              </a:defRPr>
            </a:lvl1pPr>
          </a:lstStyle>
          <a:p>
            <a:r>
              <a:rPr lang="fi-FI"/>
              <a:t>Muokkaa ots. perustyyl. napsautt.</a:t>
            </a:r>
            <a:endParaRPr lang="fi-FI" dirty="0"/>
          </a:p>
        </p:txBody>
      </p:sp>
      <p:pic>
        <p:nvPicPr>
          <p:cNvPr id="2" name="Kuva 1">
            <a:extLst>
              <a:ext uri="{FF2B5EF4-FFF2-40B4-BE49-F238E27FC236}">
                <a16:creationId xmlns:a16="http://schemas.microsoft.com/office/drawing/2014/main" id="{525A79D5-FB36-A4F2-ADDD-CAAF9C0329EA}"/>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195"/>
          <a:stretch/>
        </p:blipFill>
        <p:spPr>
          <a:xfrm>
            <a:off x="1703513" y="1124744"/>
            <a:ext cx="10110531" cy="5256583"/>
          </a:xfrm>
          <a:prstGeom prst="rect">
            <a:avLst/>
          </a:prstGeom>
        </p:spPr>
      </p:pic>
      <p:sp>
        <p:nvSpPr>
          <p:cNvPr id="4" name="Alatunnisteen paikkamerkki 2">
            <a:extLst>
              <a:ext uri="{FF2B5EF4-FFF2-40B4-BE49-F238E27FC236}">
                <a16:creationId xmlns:a16="http://schemas.microsoft.com/office/drawing/2014/main" id="{249EB9CC-E338-AD96-82F2-1CE82150A839}"/>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lvl1pPr>
              <a:defRPr>
                <a:solidFill>
                  <a:schemeClr val="bg1"/>
                </a:solidFill>
              </a:defRPr>
            </a:lvl1pPr>
          </a:lstStyle>
          <a:p>
            <a:r>
              <a:rPr lang="fi-FI"/>
              <a:t>Uudenmaan liitto | Nylands förbund | Helsinki-Uusimaa Regional Council</a:t>
            </a:r>
            <a:endParaRPr lang="fi-FI" dirty="0"/>
          </a:p>
        </p:txBody>
      </p:sp>
      <p:sp>
        <p:nvSpPr>
          <p:cNvPr id="5" name="Dian numeron paikkamerkki 3">
            <a:extLst>
              <a:ext uri="{FF2B5EF4-FFF2-40B4-BE49-F238E27FC236}">
                <a16:creationId xmlns:a16="http://schemas.microsoft.com/office/drawing/2014/main" id="{7F9DA18C-E70E-B0FF-2FE3-3F0385DFD0D4}"/>
              </a:ext>
              <a:ext uri="{C183D7F6-B498-43B3-948B-1728B52AA6E4}">
                <adec:decorative xmlns:adec="http://schemas.microsoft.com/office/drawing/2017/decorative" val="1"/>
              </a:ext>
            </a:extLst>
          </p:cNvPr>
          <p:cNvSpPr>
            <a:spLocks noGrp="1"/>
          </p:cNvSpPr>
          <p:nvPr>
            <p:ph type="sldNum" sz="quarter" idx="11"/>
          </p:nvPr>
        </p:nvSpPr>
        <p:spPr>
          <a:xfrm>
            <a:off x="10704512" y="6448251"/>
            <a:ext cx="1159024" cy="365125"/>
          </a:xfrm>
        </p:spPr>
        <p:txBody>
          <a:bodyPr/>
          <a:lstStyle>
            <a:lvl1pPr>
              <a:defRPr>
                <a:solidFill>
                  <a:schemeClr val="bg1"/>
                </a:solidFill>
              </a:defRPr>
            </a:lvl1pPr>
          </a:lstStyle>
          <a:p>
            <a:fld id="{A807F21D-6A63-4E75-89AA-A3F521749085}" type="slidenum">
              <a:rPr lang="fi-FI" smtClean="0"/>
              <a:pPr/>
              <a:t>‹#›</a:t>
            </a:fld>
            <a:endParaRPr lang="fi-FI" dirty="0"/>
          </a:p>
        </p:txBody>
      </p:sp>
    </p:spTree>
    <p:extLst>
      <p:ext uri="{BB962C8B-B14F-4D97-AF65-F5344CB8AC3E}">
        <p14:creationId xmlns:p14="http://schemas.microsoft.com/office/powerpoint/2010/main" val="4268980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Väliotsikkodia, lisää taustakuva itse">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6858000"/>
          </a:xfrm>
        </p:spPr>
        <p:txBody>
          <a:bodyPr/>
          <a:lstStyle>
            <a:lvl1pPr>
              <a:defRPr/>
            </a:lvl1pPr>
          </a:lstStyle>
          <a:p>
            <a:r>
              <a:rPr lang="fi-FI" dirty="0"/>
              <a:t>Lisää tähän itse taustakuva: </a:t>
            </a:r>
            <a:br>
              <a:rPr lang="fi-FI" dirty="0"/>
            </a:br>
            <a:r>
              <a:rPr lang="fi-FI" dirty="0"/>
              <a:t>Valitse tämä kehys -&gt; Lisää-välilehti -&gt; Kuvat -&gt; Hae kuvia joko omalta </a:t>
            </a:r>
            <a:br>
              <a:rPr lang="fi-FI" dirty="0"/>
            </a:br>
            <a:r>
              <a:rPr lang="fi-FI" dirty="0"/>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3359696" y="2114854"/>
            <a:ext cx="5472607" cy="2178242"/>
          </a:xfrm>
          <a:prstGeom prst="round2DiagRect">
            <a:avLst>
              <a:gd name="adj1" fmla="val 22735"/>
              <a:gd name="adj2" fmla="val 0"/>
            </a:avLst>
          </a:prstGeom>
          <a:solidFill>
            <a:schemeClr val="bg1">
              <a:alpha val="78000"/>
            </a:schemeClr>
          </a:solidFill>
        </p:spPr>
        <p:txBody>
          <a:bodyPr>
            <a:normAutofit/>
          </a:bodyPr>
          <a:lstStyle>
            <a:lvl1pPr algn="ctr">
              <a:defRPr sz="4400"/>
            </a:lvl1pPr>
          </a:lstStyle>
          <a:p>
            <a:r>
              <a:rPr lang="fi-FI"/>
              <a:t>Muokkaa ots. perustyyl. napsautt.</a:t>
            </a:r>
            <a:endParaRPr lang="fi-FI" dirty="0"/>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dirty="0"/>
          </a:p>
        </p:txBody>
      </p:sp>
    </p:spTree>
    <p:extLst>
      <p:ext uri="{BB962C8B-B14F-4D97-AF65-F5344CB8AC3E}">
        <p14:creationId xmlns:p14="http://schemas.microsoft.com/office/powerpoint/2010/main" val="37737463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äliotsikkodia, oranssi">
    <p:bg>
      <p:bgPr>
        <a:solidFill>
          <a:schemeClr val="accent1">
            <a:alpha val="88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1B4F7EF-767E-D287-49AB-CCF1E21F2622}"/>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1631504" y="2132856"/>
            <a:ext cx="8928992" cy="2178242"/>
          </a:xfrm>
          <a:prstGeom prst="round2DiagRect">
            <a:avLst>
              <a:gd name="adj1" fmla="val 22735"/>
              <a:gd name="adj2" fmla="val 0"/>
            </a:avLst>
          </a:prstGeom>
          <a:noFill/>
        </p:spPr>
        <p:txBody>
          <a:bodyPr>
            <a:normAutofit/>
          </a:bodyPr>
          <a:lstStyle>
            <a:lvl1pPr algn="ctr">
              <a:defRPr sz="5400"/>
            </a:lvl1pPr>
          </a:lstStyle>
          <a:p>
            <a:r>
              <a:rPr lang="fi-FI"/>
              <a:t>Muokkaa ots. perustyyl. napsautt.</a:t>
            </a:r>
            <a:endParaRPr lang="fi-FI" dirty="0"/>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fi-FI"/>
              <a:t>Uudenmaan liitto | Nylands förbund | Helsinki-Uusimaa Regional Council</a:t>
            </a:r>
            <a:endParaRPr lang="fi-FI" dirty="0"/>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lvl1pPr>
              <a:defRPr>
                <a:solidFill>
                  <a:schemeClr val="bg1"/>
                </a:solidFill>
              </a:defRPr>
            </a:lvl1pPr>
          </a:lstStyle>
          <a:p>
            <a:fld id="{A807F21D-6A63-4E75-89AA-A3F521749085}" type="slidenum">
              <a:rPr lang="fi-FI" smtClean="0"/>
              <a:pPr/>
              <a:t>‹#›</a:t>
            </a:fld>
            <a:endParaRPr lang="fi-FI" dirty="0"/>
          </a:p>
        </p:txBody>
      </p:sp>
    </p:spTree>
    <p:extLst>
      <p:ext uri="{BB962C8B-B14F-4D97-AF65-F5344CB8AC3E}">
        <p14:creationId xmlns:p14="http://schemas.microsoft.com/office/powerpoint/2010/main" val="15122344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oppudia yhteystiedoilla">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dirty="0"/>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dirty="0"/>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r>
              <a:rPr lang="fi-FI"/>
              <a:t>Muokkaa tekstin perustyylejä napsauttamalla</a:t>
            </a:r>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dirty="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dirty="0"/>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4"/>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a:t>
            </a:r>
          </a:p>
        </p:txBody>
      </p:sp>
      <p:sp>
        <p:nvSpPr>
          <p:cNvPr id="12" name="Suorakulmio 11">
            <a:hlinkClick r:id="rId5"/>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14" name="Suorakulmio 13">
            <a:hlinkClick r:id="rId6"/>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7"/>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260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ppudia, Lisää taustakuva">
    <p:spTree>
      <p:nvGrpSpPr>
        <p:cNvPr id="1" name=""/>
        <p:cNvGrpSpPr/>
        <p:nvPr/>
      </p:nvGrpSpPr>
      <p:grpSpPr>
        <a:xfrm>
          <a:off x="0" y="0"/>
          <a:ext cx="0" cy="0"/>
          <a:chOff x="0" y="0"/>
          <a:chExt cx="0" cy="0"/>
        </a:xfrm>
      </p:grpSpPr>
      <p:sp>
        <p:nvSpPr>
          <p:cNvPr id="31" name="Ellipsi 30">
            <a:extLst>
              <a:ext uri="{FF2B5EF4-FFF2-40B4-BE49-F238E27FC236}">
                <a16:creationId xmlns:a16="http://schemas.microsoft.com/office/drawing/2014/main" id="{E6851A54-602F-05C5-BB8B-CE34807613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5943686"/>
          </a:xfrm>
        </p:spPr>
        <p:txBody>
          <a:bodyPr/>
          <a:lstStyle>
            <a:lvl1pPr>
              <a:defRPr/>
            </a:lvl1pPr>
          </a:lstStyle>
          <a:p>
            <a:r>
              <a:rPr lang="fi-FI" dirty="0"/>
              <a:t>Lisää tähän itse taustakuva: </a:t>
            </a:r>
            <a:br>
              <a:rPr lang="fi-FI" dirty="0"/>
            </a:br>
            <a:r>
              <a:rPr lang="fi-FI" dirty="0"/>
              <a:t>Valitse tämä kehys -&gt; Lisää-välilehti -&gt; Kuvat -&gt; Hae kuvia joko omalta </a:t>
            </a:r>
            <a:br>
              <a:rPr lang="fi-FI" dirty="0"/>
            </a:br>
            <a:r>
              <a:rPr lang="fi-FI" dirty="0"/>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804302" y="1916832"/>
            <a:ext cx="4066728" cy="2034226"/>
          </a:xfrm>
          <a:prstGeom prst="round2DiagRect">
            <a:avLst>
              <a:gd name="adj1" fmla="val 26295"/>
              <a:gd name="adj2" fmla="val 0"/>
            </a:avLst>
          </a:prstGeom>
          <a:solidFill>
            <a:schemeClr val="bg1">
              <a:alpha val="80000"/>
            </a:schemeClr>
          </a:solidFill>
        </p:spPr>
        <p:txBody>
          <a:bodyPr>
            <a:normAutofit/>
          </a:bodyPr>
          <a:lstStyle>
            <a:lvl1pPr algn="ctr">
              <a:defRPr sz="7200"/>
            </a:lvl1pPr>
          </a:lstStyle>
          <a:p>
            <a:r>
              <a:rPr lang="fi-FI" dirty="0"/>
              <a:t>Tähän kiitos</a:t>
            </a:r>
          </a:p>
        </p:txBody>
      </p:sp>
      <p:sp>
        <p:nvSpPr>
          <p:cNvPr id="6" name="Tekstikehys 6">
            <a:hlinkClick r:id="rId2"/>
            <a:extLst>
              <a:ext uri="{FF2B5EF4-FFF2-40B4-BE49-F238E27FC236}">
                <a16:creationId xmlns:a16="http://schemas.microsoft.com/office/drawing/2014/main" id="{6ADBA1EB-B2F8-99CB-C51A-3052BDF2CC33}"/>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a:t>
            </a:r>
          </a:p>
        </p:txBody>
      </p:sp>
      <p:sp>
        <p:nvSpPr>
          <p:cNvPr id="9" name="Suorakulmio 8">
            <a:hlinkClick r:id="rId3"/>
            <a:extLst>
              <a:ext uri="{FF2B5EF4-FFF2-40B4-BE49-F238E27FC236}">
                <a16:creationId xmlns:a16="http://schemas.microsoft.com/office/drawing/2014/main" id="{1D731E00-E7A5-03AC-0ADE-2FF81E808361}"/>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11" name="Suorakulmio 10">
            <a:hlinkClick r:id="rId4"/>
            <a:extLst>
              <a:ext uri="{FF2B5EF4-FFF2-40B4-BE49-F238E27FC236}">
                <a16:creationId xmlns:a16="http://schemas.microsoft.com/office/drawing/2014/main" id="{3BD90FE0-B924-2C11-B3D4-0365AC33BA6D}"/>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hlinkClick r:id="rId5"/>
            <a:extLst>
              <a:ext uri="{FF2B5EF4-FFF2-40B4-BE49-F238E27FC236}">
                <a16:creationId xmlns:a16="http://schemas.microsoft.com/office/drawing/2014/main" id="{0B9E8961-0D4B-9BF7-0122-6B23983EA3E7}"/>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marL="0" indent="0">
              <a:buNone/>
              <a:defRPr sz="100">
                <a:solidFill>
                  <a:schemeClr val="bg1"/>
                </a:solidFill>
              </a:defRPr>
            </a:lvl1pPr>
          </a:lstStyle>
          <a:p>
            <a:pPr lvl="0"/>
            <a:r>
              <a:rPr lang="fi-FI"/>
              <a:t>Muokkaa tekstin perustyylejä napsauttamalla</a:t>
            </a:r>
          </a:p>
        </p:txBody>
      </p:sp>
      <p:pic>
        <p:nvPicPr>
          <p:cNvPr id="28" name="Kuva 27">
            <a:extLst>
              <a:ext uri="{FF2B5EF4-FFF2-40B4-BE49-F238E27FC236}">
                <a16:creationId xmlns:a16="http://schemas.microsoft.com/office/drawing/2014/main" id="{485EADC5-5DA5-C1BF-40EF-44B9723A0A83}"/>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30" name="Kuva 29">
            <a:extLst>
              <a:ext uri="{FF2B5EF4-FFF2-40B4-BE49-F238E27FC236}">
                <a16:creationId xmlns:a16="http://schemas.microsoft.com/office/drawing/2014/main" id="{21FF050E-5E20-90DA-93CE-2F2BD5E39A6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37" name="Ellipsi 36">
            <a:extLst>
              <a:ext uri="{FF2B5EF4-FFF2-40B4-BE49-F238E27FC236}">
                <a16:creationId xmlns:a16="http://schemas.microsoft.com/office/drawing/2014/main" id="{C8528FDC-DA8A-3D03-13EF-1223897AEDBC}"/>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9" name="Ellipsi 38">
            <a:extLst>
              <a:ext uri="{FF2B5EF4-FFF2-40B4-BE49-F238E27FC236}">
                <a16:creationId xmlns:a16="http://schemas.microsoft.com/office/drawing/2014/main" id="{B3CDBB3A-5A69-21B6-987D-CCF1FA26F7FD}"/>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026" name="Picture 2">
            <a:extLst>
              <a:ext uri="{FF2B5EF4-FFF2-40B4-BE49-F238E27FC236}">
                <a16:creationId xmlns:a16="http://schemas.microsoft.com/office/drawing/2014/main" id="{C32D00C4-0BED-26E9-A025-EADC6C30B8BC}"/>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643D0E-485F-09FC-107E-884958303848}"/>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263352" y="740684"/>
            <a:ext cx="1335505" cy="3770263"/>
          </a:xfrm>
          <a:prstGeom prst="rect">
            <a:avLst/>
          </a:prstGeom>
          <a:noFill/>
        </p:spPr>
        <p:txBody>
          <a:bodyPr wrap="square" rtlCol="0">
            <a:spAutoFit/>
          </a:bodyPr>
          <a:lstStyle/>
          <a:p>
            <a:r>
              <a:rPr lang="fi-FI" sz="23900" dirty="0">
                <a:solidFill>
                  <a:schemeClr val="accent1"/>
                </a:solidFill>
                <a:latin typeface="+mn-lt"/>
              </a:rPr>
              <a:t>”</a:t>
            </a:r>
          </a:p>
        </p:txBody>
      </p:sp>
    </p:spTree>
    <p:extLst>
      <p:ext uri="{BB962C8B-B14F-4D97-AF65-F5344CB8AC3E}">
        <p14:creationId xmlns:p14="http://schemas.microsoft.com/office/powerpoint/2010/main" val="41683618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oppudia, Helsink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7106" b="7106"/>
          <a:stretch/>
        </p:blipFill>
        <p:spPr>
          <a:xfrm>
            <a:off x="-22129" y="-38062"/>
            <a:ext cx="12236259" cy="5904656"/>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809851" y="2132856"/>
            <a:ext cx="4196431" cy="2421919"/>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1365629" y="2650119"/>
            <a:ext cx="3505364" cy="1323439"/>
          </a:xfrm>
          <a:prstGeom prst="rect">
            <a:avLst/>
          </a:prstGeom>
          <a:noFill/>
          <a:ln>
            <a:noFill/>
          </a:ln>
        </p:spPr>
        <p:txBody>
          <a:bodyPr wrap="square" lIns="91440" tIns="45720" rIns="91440" bIns="45720" rtlCol="0" anchor="t">
            <a:spAutoFit/>
          </a:bodyPr>
          <a:lstStyle/>
          <a:p>
            <a:r>
              <a:rPr lang="fi-FI" sz="8000" b="1" i="0" dirty="0">
                <a:solidFill>
                  <a:schemeClr val="tx1"/>
                </a:solidFill>
                <a:latin typeface="+mj-lt"/>
              </a:rPr>
              <a:t>Kiitos!</a:t>
            </a:r>
            <a:endParaRPr lang="fi-FI" sz="8000" b="1" i="0" dirty="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1230340" y="764987"/>
            <a:ext cx="1335505" cy="3770263"/>
          </a:xfrm>
          <a:prstGeom prst="rect">
            <a:avLst/>
          </a:prstGeom>
          <a:noFill/>
        </p:spPr>
        <p:txBody>
          <a:bodyPr wrap="square" rtlCol="0">
            <a:spAutoFit/>
          </a:bodyPr>
          <a:lstStyle/>
          <a:p>
            <a:r>
              <a:rPr lang="fi-FI" sz="23900" dirty="0">
                <a:solidFill>
                  <a:schemeClr val="accent1"/>
                </a:solidFill>
                <a:latin typeface="+mn-lt"/>
              </a:rPr>
              <a:t>”</a:t>
            </a:r>
          </a:p>
        </p:txBody>
      </p:sp>
      <p:sp>
        <p:nvSpPr>
          <p:cNvPr id="2" name="Tekstin paikkamerkki 19" descr="Logo, jossa oransseja, vihreitä ja sinisiä palloja sekä teksti Uudenmaan liitto Nylands förbund.">
            <a:extLst>
              <a:ext uri="{FF2B5EF4-FFF2-40B4-BE49-F238E27FC236}">
                <a16:creationId xmlns:a16="http://schemas.microsoft.com/office/drawing/2014/main" id="{641DADD0-EE68-F496-F83A-BCB8973C6E16}"/>
              </a:ext>
              <a:ext uri="{C183D7F6-B498-43B3-948B-1728B52AA6E4}">
                <adec:decorative xmlns:adec="http://schemas.microsoft.com/office/drawing/2017/decorative" val="0"/>
              </a:ext>
            </a:extLst>
          </p:cNvPr>
          <p:cNvSpPr>
            <a:spLocks noGrp="1"/>
          </p:cNvSpPr>
          <p:nvPr>
            <p:ph type="body" sz="quarter" idx="13"/>
          </p:nvPr>
        </p:nvSpPr>
        <p:spPr>
          <a:xfrm>
            <a:off x="9506400" y="-27384"/>
            <a:ext cx="2685600" cy="2653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100">
                <a:solidFill>
                  <a:schemeClr val="bg1"/>
                </a:solidFill>
              </a:defRPr>
            </a:lvl1pPr>
          </a:lstStyle>
          <a:p>
            <a:pPr lvl="0"/>
            <a:r>
              <a:rPr lang="fi-FI"/>
              <a:t>Muokkaa tekstin perustyylejä napsauttamalla</a:t>
            </a:r>
          </a:p>
        </p:txBody>
      </p:sp>
      <p:sp>
        <p:nvSpPr>
          <p:cNvPr id="3" name="Ellipsi 2">
            <a:extLst>
              <a:ext uri="{FF2B5EF4-FFF2-40B4-BE49-F238E27FC236}">
                <a16:creationId xmlns:a16="http://schemas.microsoft.com/office/drawing/2014/main" id="{6B3861ED-A8F1-B675-6A3C-2BB1C78054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5" name="Tekstikehys 6">
            <a:hlinkClick r:id="rId5"/>
            <a:extLst>
              <a:ext uri="{FF2B5EF4-FFF2-40B4-BE49-F238E27FC236}">
                <a16:creationId xmlns:a16="http://schemas.microsoft.com/office/drawing/2014/main" id="{A0A58209-6652-5358-36F3-40FBF71391A7}"/>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a:t>
            </a:r>
          </a:p>
        </p:txBody>
      </p:sp>
      <p:sp>
        <p:nvSpPr>
          <p:cNvPr id="8" name="Suorakulmio 7">
            <a:hlinkClick r:id="rId6"/>
            <a:extLst>
              <a:ext uri="{FF2B5EF4-FFF2-40B4-BE49-F238E27FC236}">
                <a16:creationId xmlns:a16="http://schemas.microsoft.com/office/drawing/2014/main" id="{F36F3E98-FFFD-56CD-7604-C23A5B560F52}"/>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10" name="Suorakulmio 9">
            <a:hlinkClick r:id="rId7"/>
            <a:extLst>
              <a:ext uri="{FF2B5EF4-FFF2-40B4-BE49-F238E27FC236}">
                <a16:creationId xmlns:a16="http://schemas.microsoft.com/office/drawing/2014/main" id="{E802CA0E-227D-B9F2-DD08-15A04081A4C9}"/>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2" name="Ellipsi 11">
            <a:extLst>
              <a:ext uri="{FF2B5EF4-FFF2-40B4-BE49-F238E27FC236}">
                <a16:creationId xmlns:a16="http://schemas.microsoft.com/office/drawing/2014/main" id="{E03D2931-1B25-EC2D-8993-38E5481A8016}"/>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hlinkClick r:id="rId8"/>
            <a:extLst>
              <a:ext uri="{FF2B5EF4-FFF2-40B4-BE49-F238E27FC236}">
                <a16:creationId xmlns:a16="http://schemas.microsoft.com/office/drawing/2014/main" id="{B9EAD7C4-D2B2-E0C9-E07F-38208B8CDEA8}"/>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pic>
        <p:nvPicPr>
          <p:cNvPr id="18" name="Kuva 17">
            <a:extLst>
              <a:ext uri="{FF2B5EF4-FFF2-40B4-BE49-F238E27FC236}">
                <a16:creationId xmlns:a16="http://schemas.microsoft.com/office/drawing/2014/main" id="{0D6A454D-E976-5DC4-D879-81237D9100BF}"/>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F6E8A84B-BD56-27B4-22D8-C058579A1E1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2D938F7A-5D52-EF47-7BD0-BE33D9F6F56E}"/>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D7A90F41-9236-DBEC-C7EF-F852C3383902}"/>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6BF53F84-4834-C577-2B97-F0F304B84C43}"/>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DC1F21F-A054-9EDB-DA03-4F5889B7D862}"/>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436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oppudia visioll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30963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2062103"/>
          </a:xfrm>
          <a:prstGeom prst="rect">
            <a:avLst/>
          </a:prstGeom>
          <a:noFill/>
          <a:ln>
            <a:noFill/>
          </a:ln>
        </p:spPr>
        <p:txBody>
          <a:bodyPr wrap="square" lIns="91440" tIns="45720" rIns="91440" bIns="45720" rtlCol="0" anchor="t">
            <a:spAutoFit/>
          </a:bodyPr>
          <a:lstStyle/>
          <a:p>
            <a:r>
              <a:rPr lang="fi-FI" sz="3200" b="1" i="0" dirty="0">
                <a:solidFill>
                  <a:schemeClr val="tx1"/>
                </a:solidFill>
                <a:latin typeface="+mj-lt"/>
              </a:rPr>
              <a:t>Kaavoihin </a:t>
            </a:r>
          </a:p>
          <a:p>
            <a:r>
              <a:rPr lang="fi-FI" sz="3200" b="1" i="0" dirty="0">
                <a:solidFill>
                  <a:schemeClr val="tx1"/>
                </a:solidFill>
                <a:latin typeface="+mj-lt"/>
              </a:rPr>
              <a:t>kangistumaton</a:t>
            </a:r>
          </a:p>
          <a:p>
            <a:r>
              <a:rPr lang="fi-FI" sz="3200" b="1" i="0" dirty="0">
                <a:solidFill>
                  <a:schemeClr val="tx1"/>
                </a:solidFill>
                <a:latin typeface="+mj-lt"/>
              </a:rPr>
              <a:t>maailmanluokan </a:t>
            </a:r>
            <a:br>
              <a:rPr lang="fi-FI" sz="3200" b="1" i="0" dirty="0">
                <a:solidFill>
                  <a:schemeClr val="tx1"/>
                </a:solidFill>
                <a:latin typeface="+mj-lt"/>
              </a:rPr>
            </a:br>
            <a:r>
              <a:rPr lang="fi-FI" sz="3200" b="1" i="0" dirty="0">
                <a:solidFill>
                  <a:schemeClr val="tx1"/>
                </a:solidFill>
                <a:latin typeface="+mj-lt"/>
              </a:rPr>
              <a:t>alueen kehittäjä</a:t>
            </a:r>
            <a:endParaRPr lang="fi-FI" sz="3200" b="1" i="0" dirty="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dirty="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a:t>
            </a: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4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kaksi tekstilaatikk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4" name="Dian numeron paikkamerkki 3">
            <a:extLst>
              <a:ext uri="{FF2B5EF4-FFF2-40B4-BE49-F238E27FC236}">
                <a16:creationId xmlns:a16="http://schemas.microsoft.com/office/drawing/2014/main" id="{45D8F3D5-20DF-C471-A3A8-AEF3CABB34C7}"/>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a:off x="479971" y="1700808"/>
            <a:ext cx="5255395"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
        <p:nvSpPr>
          <p:cNvPr id="8" name="Tekstin paikkamerkki 5">
            <a:extLst>
              <a:ext uri="{FF2B5EF4-FFF2-40B4-BE49-F238E27FC236}">
                <a16:creationId xmlns:a16="http://schemas.microsoft.com/office/drawing/2014/main" id="{B3B6A383-2CA5-7FA6-255C-E276876691FF}"/>
              </a:ext>
            </a:extLst>
          </p:cNvPr>
          <p:cNvSpPr>
            <a:spLocks noGrp="1"/>
          </p:cNvSpPr>
          <p:nvPr>
            <p:ph type="body" sz="quarter" idx="13"/>
          </p:nvPr>
        </p:nvSpPr>
        <p:spPr>
          <a:xfrm flipH="1">
            <a:off x="6385218" y="1700808"/>
            <a:ext cx="5255397"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5256241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oppudia visiolla RUOTS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26729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1569660"/>
          </a:xfrm>
          <a:prstGeom prst="rect">
            <a:avLst/>
          </a:prstGeom>
          <a:noFill/>
          <a:ln>
            <a:noFill/>
          </a:ln>
        </p:spPr>
        <p:txBody>
          <a:bodyPr wrap="square" lIns="91440" tIns="45720" rIns="91440" bIns="45720" rtlCol="0" anchor="t">
            <a:spAutoFit/>
          </a:bodyPr>
          <a:lstStyle/>
          <a:p>
            <a:r>
              <a:rPr lang="sv-SE" sz="3200" b="1" i="0">
                <a:solidFill>
                  <a:schemeClr val="tx1"/>
                </a:solidFill>
              </a:rPr>
              <a:t>En okonventionell regionutvecklare</a:t>
            </a:r>
          </a:p>
          <a:p>
            <a:r>
              <a:rPr lang="sv-SE" sz="3200" b="1" i="0">
                <a:solidFill>
                  <a:schemeClr val="tx1"/>
                </a:solidFill>
              </a:rPr>
              <a:t>i världsklass</a:t>
            </a:r>
            <a:endParaRPr lang="sv-SE" sz="3200" b="1" i="0" dirty="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dirty="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a:t>
            </a:r>
            <a:r>
              <a:rPr lang="fi-FI" sz="2000" dirty="0" err="1">
                <a:solidFill>
                  <a:schemeClr val="tx1"/>
                </a:solidFill>
                <a:latin typeface="+mn-lt"/>
              </a:rPr>
              <a:t>sv</a:t>
            </a:r>
            <a:endParaRPr lang="fi-FI" sz="2000" dirty="0">
              <a:solidFill>
                <a:schemeClr val="tx1"/>
              </a:solidFill>
              <a:latin typeface="+mn-lt"/>
            </a:endParaRP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809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oppudia yhteystiedoilla ENGLANTI">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dirty="0"/>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dirty="0"/>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dirty="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dirty="0"/>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2"/>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uudenmaanliitto.fi/en</a:t>
            </a:r>
          </a:p>
        </p:txBody>
      </p:sp>
      <p:sp>
        <p:nvSpPr>
          <p:cNvPr id="12" name="Suorakulmio 11">
            <a:hlinkClick r:id="rId3"/>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14" name="Suorakulmio 13">
            <a:hlinkClick r:id="rId4"/>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5"/>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6" name="Vapaamuotoinen: Muoto 5">
            <a:extLst>
              <a:ext uri="{FF2B5EF4-FFF2-40B4-BE49-F238E27FC236}">
                <a16:creationId xmlns:a16="http://schemas.microsoft.com/office/drawing/2014/main" id="{3D29BADB-021D-14FD-928C-E3EBC3CECCBE}"/>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9" name="Kuva 8">
            <a:extLst>
              <a:ext uri="{FF2B5EF4-FFF2-40B4-BE49-F238E27FC236}">
                <a16:creationId xmlns:a16="http://schemas.microsoft.com/office/drawing/2014/main" id="{6D058C4F-A595-D8B7-74D4-E944D7823EAB}"/>
              </a:ext>
              <a:ext uri="{C183D7F6-B498-43B3-948B-1728B52AA6E4}">
                <adec:decorative xmlns:adec="http://schemas.microsoft.com/office/drawing/2017/decorative" val="1"/>
              </a:ext>
            </a:extLst>
          </p:cNvPr>
          <p:cNvPicPr>
            <a:picLocks noChangeAspect="1"/>
          </p:cNvPicPr>
          <p:nvPr userDrawn="1"/>
        </p:nvPicPr>
        <p:blipFill>
          <a:blip r:embed="rId11"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Tree>
    <p:extLst>
      <p:ext uri="{BB962C8B-B14F-4D97-AF65-F5344CB8AC3E}">
        <p14:creationId xmlns:p14="http://schemas.microsoft.com/office/powerpoint/2010/main" val="2490331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ppudia visiolla ENGLANT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752528" cy="2688131"/>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0" y="2032789"/>
            <a:ext cx="3773429" cy="1569660"/>
          </a:xfrm>
          <a:prstGeom prst="rect">
            <a:avLst/>
          </a:prstGeom>
          <a:noFill/>
          <a:ln>
            <a:noFill/>
          </a:ln>
        </p:spPr>
        <p:txBody>
          <a:bodyPr wrap="square" lIns="91440" tIns="45720" rIns="91440" bIns="45720" rtlCol="0" anchor="t">
            <a:spAutoFit/>
          </a:bodyPr>
          <a:lstStyle/>
          <a:p>
            <a:r>
              <a:rPr lang="en-US" sz="3200" b="1" i="0" dirty="0">
                <a:solidFill>
                  <a:schemeClr val="tx1"/>
                </a:solidFill>
              </a:rPr>
              <a:t>An Unconventional  </a:t>
            </a:r>
          </a:p>
          <a:p>
            <a:r>
              <a:rPr lang="en-US" sz="3200" b="1" i="0" dirty="0">
                <a:solidFill>
                  <a:schemeClr val="tx1"/>
                </a:solidFill>
              </a:rPr>
              <a:t>World-class</a:t>
            </a:r>
          </a:p>
          <a:p>
            <a:r>
              <a:rPr lang="en-US" sz="3200" b="1" i="0" dirty="0">
                <a:solidFill>
                  <a:schemeClr val="tx1"/>
                </a:solidFill>
              </a:rPr>
              <a:t>Regional Developer</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dirty="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a:extLst>
                <a:ext uri="{FF2B5EF4-FFF2-40B4-BE49-F238E27FC236}">
                  <a16:creationId xmlns:a16="http://schemas.microsoft.com/office/drawing/2014/main" id="{8B70FBF1-0AD3-A81A-271B-D86EE4BE25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5"/>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dirty="0">
                <a:solidFill>
                  <a:schemeClr val="tx1"/>
                </a:solidFill>
                <a:latin typeface="+mn-lt"/>
              </a:rPr>
              <a:t>uudenmaanliitto.fi/en</a:t>
            </a:r>
          </a:p>
        </p:txBody>
      </p:sp>
      <p:sp>
        <p:nvSpPr>
          <p:cNvPr id="5" name="Suorakulmio 4">
            <a:hlinkClick r:id="rId6"/>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dirty="0">
                <a:solidFill>
                  <a:schemeClr val="tx1"/>
                </a:solidFill>
                <a:latin typeface="+mn-lt"/>
              </a:rPr>
              <a:t>@Uudenmaanliitto</a:t>
            </a:r>
          </a:p>
        </p:txBody>
      </p:sp>
      <p:sp>
        <p:nvSpPr>
          <p:cNvPr id="8" name="Suorakulmio 7">
            <a:hlinkClick r:id="rId7"/>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dirty="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8"/>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dirty="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1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a:xfrm>
            <a:off x="622797" y="299195"/>
            <a:ext cx="10872020" cy="1080120"/>
          </a:xfrm>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4" name="Dian numeron paikkamerkki 3">
            <a:extLst>
              <a:ext uri="{FF2B5EF4-FFF2-40B4-BE49-F238E27FC236}">
                <a16:creationId xmlns:a16="http://schemas.microsoft.com/office/drawing/2014/main" id="{45D8F3D5-20DF-C471-A3A8-AEF3CABB34C7}"/>
              </a:ext>
            </a:extLst>
          </p:cNvPr>
          <p:cNvSpPr>
            <a:spLocks noGrp="1"/>
          </p:cNvSpPr>
          <p:nvPr>
            <p:ph type="sldNum" sz="quarter" idx="11"/>
          </p:nvPr>
        </p:nvSpPr>
        <p:spPr/>
        <p:txBody>
          <a:bodyPr/>
          <a:lstStyle/>
          <a:p>
            <a:fld id="{A807F21D-6A63-4E75-89AA-A3F521749085}" type="slidenum">
              <a:rPr lang="fi-FI" smtClean="0"/>
              <a:pPr/>
              <a:t>‹#›</a:t>
            </a:fld>
            <a:endParaRPr lang="fi-FI"/>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flipH="1">
            <a:off x="623392"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
        <p:nvSpPr>
          <p:cNvPr id="5" name="Tekstin paikkamerkki 5">
            <a:extLst>
              <a:ext uri="{FF2B5EF4-FFF2-40B4-BE49-F238E27FC236}">
                <a16:creationId xmlns:a16="http://schemas.microsoft.com/office/drawing/2014/main" id="{8A8240AE-C950-A9DD-9AED-6DB8C517C996}"/>
              </a:ext>
            </a:extLst>
          </p:cNvPr>
          <p:cNvSpPr>
            <a:spLocks noGrp="1"/>
          </p:cNvSpPr>
          <p:nvPr>
            <p:ph type="body" sz="quarter" idx="13"/>
          </p:nvPr>
        </p:nvSpPr>
        <p:spPr>
          <a:xfrm flipH="1">
            <a:off x="62279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7" name="Tekstin paikkamerkki 5">
            <a:extLst>
              <a:ext uri="{FF2B5EF4-FFF2-40B4-BE49-F238E27FC236}">
                <a16:creationId xmlns:a16="http://schemas.microsoft.com/office/drawing/2014/main" id="{CF0200C5-8448-661E-E83B-C509E9B7D87B}"/>
              </a:ext>
            </a:extLst>
          </p:cNvPr>
          <p:cNvSpPr>
            <a:spLocks noGrp="1"/>
          </p:cNvSpPr>
          <p:nvPr>
            <p:ph type="body" sz="quarter" idx="14"/>
          </p:nvPr>
        </p:nvSpPr>
        <p:spPr>
          <a:xfrm>
            <a:off x="624486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9" name="Tekstin paikkamerkki 5">
            <a:extLst>
              <a:ext uri="{FF2B5EF4-FFF2-40B4-BE49-F238E27FC236}">
                <a16:creationId xmlns:a16="http://schemas.microsoft.com/office/drawing/2014/main" id="{A6A10F1A-0F9D-EB19-F878-815A2311F9D6}"/>
              </a:ext>
            </a:extLst>
          </p:cNvPr>
          <p:cNvSpPr>
            <a:spLocks noGrp="1"/>
          </p:cNvSpPr>
          <p:nvPr>
            <p:ph type="body" sz="quarter" idx="15"/>
          </p:nvPr>
        </p:nvSpPr>
        <p:spPr>
          <a:xfrm>
            <a:off x="6239421"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361082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yhyt teksti ja kuva">
    <p:spTree>
      <p:nvGrpSpPr>
        <p:cNvPr id="1" name=""/>
        <p:cNvGrpSpPr/>
        <p:nvPr/>
      </p:nvGrpSpPr>
      <p:grpSpPr>
        <a:xfrm>
          <a:off x="0" y="0"/>
          <a:ext cx="0" cy="0"/>
          <a:chOff x="0" y="0"/>
          <a:chExt cx="0" cy="0"/>
        </a:xfrm>
      </p:grpSpPr>
      <p:sp>
        <p:nvSpPr>
          <p:cNvPr id="10" name="Suorakulmio: Vastakkaiset kulmat pyöristetty 9">
            <a:extLst>
              <a:ext uri="{FF2B5EF4-FFF2-40B4-BE49-F238E27FC236}">
                <a16:creationId xmlns:a16="http://schemas.microsoft.com/office/drawing/2014/main" id="{ABCCD6C1-CD89-8F3A-6661-253D5BE85B03}"/>
              </a:ext>
            </a:extLst>
          </p:cNvPr>
          <p:cNvSpPr/>
          <p:nvPr userDrawn="1"/>
        </p:nvSpPr>
        <p:spPr>
          <a:xfrm>
            <a:off x="6330839" y="432653"/>
            <a:ext cx="5400600" cy="5979367"/>
          </a:xfrm>
          <a:custGeom>
            <a:avLst/>
            <a:gdLst>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0 w 6768750"/>
              <a:gd name="connsiteY0" fmla="*/ 444045 h 6394600"/>
              <a:gd name="connsiteX1" fmla="*/ 6768750 w 6768750"/>
              <a:gd name="connsiteY1" fmla="*/ 433077 h 6394600"/>
              <a:gd name="connsiteX2" fmla="*/ 6768750 w 6768750"/>
              <a:gd name="connsiteY2" fmla="*/ 433077 h 6394600"/>
              <a:gd name="connsiteX3" fmla="*/ 6768750 w 6768750"/>
              <a:gd name="connsiteY3" fmla="*/ 5400993 h 6394600"/>
              <a:gd name="connsiteX4" fmla="*/ 5775143 w 6768750"/>
              <a:gd name="connsiteY4" fmla="*/ 6394600 h 6394600"/>
              <a:gd name="connsiteX5" fmla="*/ 0 w 6768750"/>
              <a:gd name="connsiteY5" fmla="*/ 6394600 h 6394600"/>
              <a:gd name="connsiteX6" fmla="*/ 0 w 6768750"/>
              <a:gd name="connsiteY6" fmla="*/ 6394600 h 6394600"/>
              <a:gd name="connsiteX7" fmla="*/ 0 w 6768750"/>
              <a:gd name="connsiteY7" fmla="*/ 444045 h 6394600"/>
              <a:gd name="connsiteX0" fmla="*/ 0 w 6768750"/>
              <a:gd name="connsiteY0" fmla="*/ 10968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10968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8750" h="5961523">
                <a:moveTo>
                  <a:pt x="0" y="4144"/>
                </a:moveTo>
                <a:lnTo>
                  <a:pt x="6768750" y="0"/>
                </a:lnTo>
                <a:lnTo>
                  <a:pt x="6768750" y="0"/>
                </a:lnTo>
                <a:lnTo>
                  <a:pt x="6768750" y="4967916"/>
                </a:lnTo>
                <a:cubicBezTo>
                  <a:pt x="6768750" y="5516670"/>
                  <a:pt x="6323897" y="5961523"/>
                  <a:pt x="5775143" y="5961523"/>
                </a:cubicBezTo>
                <a:lnTo>
                  <a:pt x="0" y="5961523"/>
                </a:lnTo>
                <a:lnTo>
                  <a:pt x="0" y="5961523"/>
                </a:lnTo>
                <a:lnTo>
                  <a:pt x="0" y="41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p:cNvSpPr>
            <a:spLocks noGrp="1"/>
          </p:cNvSpPr>
          <p:nvPr>
            <p:ph type="title" hasCustomPrompt="1"/>
          </p:nvPr>
        </p:nvSpPr>
        <p:spPr>
          <a:xfrm>
            <a:off x="6960096" y="908720"/>
            <a:ext cx="4104455" cy="5112568"/>
          </a:xfrm>
        </p:spPr>
        <p:txBody>
          <a:bodyPr>
            <a:normAutofit/>
          </a:bodyPr>
          <a:lstStyle>
            <a:lvl1pPr>
              <a:defRPr sz="4800"/>
            </a:lvl1pPr>
          </a:lstStyle>
          <a:p>
            <a:r>
              <a:rPr lang="fi-FI"/>
              <a:t>Lisää lyhyt teksti</a:t>
            </a: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9" name="Kuvan paikkamerkki 8">
            <a:extLst>
              <a:ext uri="{FF2B5EF4-FFF2-40B4-BE49-F238E27FC236}">
                <a16:creationId xmlns:a16="http://schemas.microsoft.com/office/drawing/2014/main" id="{B30D546C-DC0E-2D4D-D42F-476C6F91E9CE}"/>
              </a:ext>
            </a:extLst>
          </p:cNvPr>
          <p:cNvSpPr>
            <a:spLocks noGrp="1"/>
          </p:cNvSpPr>
          <p:nvPr>
            <p:ph type="pic" sz="quarter" idx="13" hasCustomPrompt="1"/>
          </p:nvPr>
        </p:nvSpPr>
        <p:spPr>
          <a:xfrm>
            <a:off x="473768" y="439316"/>
            <a:ext cx="5977520" cy="5972704"/>
          </a:xfrm>
          <a:custGeom>
            <a:avLst/>
            <a:gdLst>
              <a:gd name="connsiteX0" fmla="*/ 996581 w 5979368"/>
              <a:gd name="connsiteY0" fmla="*/ 0 h 5979368"/>
              <a:gd name="connsiteX1" fmla="*/ 5979368 w 5979368"/>
              <a:gd name="connsiteY1" fmla="*/ 0 h 5979368"/>
              <a:gd name="connsiteX2" fmla="*/ 5979368 w 5979368"/>
              <a:gd name="connsiteY2" fmla="*/ 0 h 5979368"/>
              <a:gd name="connsiteX3" fmla="*/ 5979368 w 5979368"/>
              <a:gd name="connsiteY3" fmla="*/ 4982787 h 5979368"/>
              <a:gd name="connsiteX4" fmla="*/ 4982787 w 5979368"/>
              <a:gd name="connsiteY4" fmla="*/ 5979368 h 5979368"/>
              <a:gd name="connsiteX5" fmla="*/ 0 w 5979368"/>
              <a:gd name="connsiteY5" fmla="*/ 5979368 h 5979368"/>
              <a:gd name="connsiteX6" fmla="*/ 0 w 5979368"/>
              <a:gd name="connsiteY6" fmla="*/ 5979368 h 5979368"/>
              <a:gd name="connsiteX7" fmla="*/ 0 w 5979368"/>
              <a:gd name="connsiteY7" fmla="*/ 996581 h 5979368"/>
              <a:gd name="connsiteX8" fmla="*/ 996581 w 5979368"/>
              <a:gd name="connsiteY8" fmla="*/ 0 h 5979368"/>
              <a:gd name="connsiteX0" fmla="*/ 996581 w 6198724"/>
              <a:gd name="connsiteY0" fmla="*/ 0 h 5979368"/>
              <a:gd name="connsiteX1" fmla="*/ 5979368 w 6198724"/>
              <a:gd name="connsiteY1" fmla="*/ 0 h 5979368"/>
              <a:gd name="connsiteX2" fmla="*/ 5979368 w 6198724"/>
              <a:gd name="connsiteY2" fmla="*/ 0 h 5979368"/>
              <a:gd name="connsiteX3" fmla="*/ 5979368 w 6198724"/>
              <a:gd name="connsiteY3" fmla="*/ 4982787 h 5979368"/>
              <a:gd name="connsiteX4" fmla="*/ 5944812 w 6198724"/>
              <a:gd name="connsiteY4" fmla="*/ 5960318 h 5979368"/>
              <a:gd name="connsiteX5" fmla="*/ 0 w 6198724"/>
              <a:gd name="connsiteY5" fmla="*/ 5979368 h 5979368"/>
              <a:gd name="connsiteX6" fmla="*/ 0 w 6198724"/>
              <a:gd name="connsiteY6" fmla="*/ 5979368 h 5979368"/>
              <a:gd name="connsiteX7" fmla="*/ 0 w 6198724"/>
              <a:gd name="connsiteY7" fmla="*/ 996581 h 5979368"/>
              <a:gd name="connsiteX8" fmla="*/ 996581 w 6198724"/>
              <a:gd name="connsiteY8" fmla="*/ 0 h 5979368"/>
              <a:gd name="connsiteX0" fmla="*/ 996581 w 5979368"/>
              <a:gd name="connsiteY0" fmla="*/ 0 h 5979368"/>
              <a:gd name="connsiteX1" fmla="*/ 5979368 w 5979368"/>
              <a:gd name="connsiteY1" fmla="*/ 0 h 5979368"/>
              <a:gd name="connsiteX2" fmla="*/ 5979368 w 5979368"/>
              <a:gd name="connsiteY2" fmla="*/ 0 h 5979368"/>
              <a:gd name="connsiteX3" fmla="*/ 5944812 w 5979368"/>
              <a:gd name="connsiteY3" fmla="*/ 5960318 h 5979368"/>
              <a:gd name="connsiteX4" fmla="*/ 0 w 5979368"/>
              <a:gd name="connsiteY4" fmla="*/ 5979368 h 5979368"/>
              <a:gd name="connsiteX5" fmla="*/ 0 w 5979368"/>
              <a:gd name="connsiteY5" fmla="*/ 5979368 h 5979368"/>
              <a:gd name="connsiteX6" fmla="*/ 0 w 5979368"/>
              <a:gd name="connsiteY6" fmla="*/ 996581 h 5979368"/>
              <a:gd name="connsiteX7" fmla="*/ 996581 w 5979368"/>
              <a:gd name="connsiteY7" fmla="*/ 0 h 5979368"/>
              <a:gd name="connsiteX0" fmla="*/ 996581 w 5982912"/>
              <a:gd name="connsiteY0" fmla="*/ 0 h 5979368"/>
              <a:gd name="connsiteX1" fmla="*/ 5979368 w 5982912"/>
              <a:gd name="connsiteY1" fmla="*/ 0 h 5979368"/>
              <a:gd name="connsiteX2" fmla="*/ 5979368 w 5982912"/>
              <a:gd name="connsiteY2" fmla="*/ 0 h 5979368"/>
              <a:gd name="connsiteX3" fmla="*/ 5982912 w 5982912"/>
              <a:gd name="connsiteY3" fmla="*/ 5960318 h 5979368"/>
              <a:gd name="connsiteX4" fmla="*/ 0 w 5982912"/>
              <a:gd name="connsiteY4" fmla="*/ 5979368 h 5979368"/>
              <a:gd name="connsiteX5" fmla="*/ 0 w 5982912"/>
              <a:gd name="connsiteY5" fmla="*/ 5979368 h 5979368"/>
              <a:gd name="connsiteX6" fmla="*/ 0 w 5982912"/>
              <a:gd name="connsiteY6" fmla="*/ 996581 h 5979368"/>
              <a:gd name="connsiteX7" fmla="*/ 996581 w 5982912"/>
              <a:gd name="connsiteY7" fmla="*/ 0 h 5979368"/>
              <a:gd name="connsiteX0" fmla="*/ 996581 w 5989743"/>
              <a:gd name="connsiteY0" fmla="*/ 0 h 5979368"/>
              <a:gd name="connsiteX1" fmla="*/ 5979368 w 5989743"/>
              <a:gd name="connsiteY1" fmla="*/ 0 h 5979368"/>
              <a:gd name="connsiteX2" fmla="*/ 5979368 w 5989743"/>
              <a:gd name="connsiteY2" fmla="*/ 0 h 5979368"/>
              <a:gd name="connsiteX3" fmla="*/ 5989743 w 5989743"/>
              <a:gd name="connsiteY3" fmla="*/ 5967142 h 5979368"/>
              <a:gd name="connsiteX4" fmla="*/ 0 w 5989743"/>
              <a:gd name="connsiteY4" fmla="*/ 5979368 h 5979368"/>
              <a:gd name="connsiteX5" fmla="*/ 0 w 5989743"/>
              <a:gd name="connsiteY5" fmla="*/ 5979368 h 5979368"/>
              <a:gd name="connsiteX6" fmla="*/ 0 w 5989743"/>
              <a:gd name="connsiteY6" fmla="*/ 996581 h 5979368"/>
              <a:gd name="connsiteX7" fmla="*/ 996581 w 5989743"/>
              <a:gd name="connsiteY7" fmla="*/ 0 h 5979368"/>
              <a:gd name="connsiteX0" fmla="*/ 1002197 w 5995359"/>
              <a:gd name="connsiteY0" fmla="*/ 0 h 5979368"/>
              <a:gd name="connsiteX1" fmla="*/ 5984984 w 5995359"/>
              <a:gd name="connsiteY1" fmla="*/ 0 h 5979368"/>
              <a:gd name="connsiteX2" fmla="*/ 5984984 w 5995359"/>
              <a:gd name="connsiteY2" fmla="*/ 0 h 5979368"/>
              <a:gd name="connsiteX3" fmla="*/ 5995359 w 5995359"/>
              <a:gd name="connsiteY3" fmla="*/ 5967142 h 5979368"/>
              <a:gd name="connsiteX4" fmla="*/ 5616 w 5995359"/>
              <a:gd name="connsiteY4" fmla="*/ 5979368 h 5979368"/>
              <a:gd name="connsiteX5" fmla="*/ 0 w 5995359"/>
              <a:gd name="connsiteY5" fmla="*/ 5968149 h 5979368"/>
              <a:gd name="connsiteX6" fmla="*/ 5616 w 5995359"/>
              <a:gd name="connsiteY6" fmla="*/ 996581 h 5979368"/>
              <a:gd name="connsiteX7" fmla="*/ 1002197 w 5995359"/>
              <a:gd name="connsiteY7" fmla="*/ 0 h 5979368"/>
              <a:gd name="connsiteX0" fmla="*/ 1002197 w 6006590"/>
              <a:gd name="connsiteY0" fmla="*/ 0 h 5979368"/>
              <a:gd name="connsiteX1" fmla="*/ 5984984 w 6006590"/>
              <a:gd name="connsiteY1" fmla="*/ 0 h 5979368"/>
              <a:gd name="connsiteX2" fmla="*/ 5984984 w 6006590"/>
              <a:gd name="connsiteY2" fmla="*/ 0 h 5979368"/>
              <a:gd name="connsiteX3" fmla="*/ 6006590 w 6006590"/>
              <a:gd name="connsiteY3" fmla="*/ 5961532 h 5979368"/>
              <a:gd name="connsiteX4" fmla="*/ 5616 w 6006590"/>
              <a:gd name="connsiteY4" fmla="*/ 5979368 h 5979368"/>
              <a:gd name="connsiteX5" fmla="*/ 0 w 6006590"/>
              <a:gd name="connsiteY5" fmla="*/ 5968149 h 5979368"/>
              <a:gd name="connsiteX6" fmla="*/ 5616 w 6006590"/>
              <a:gd name="connsiteY6" fmla="*/ 996581 h 5979368"/>
              <a:gd name="connsiteX7" fmla="*/ 1002197 w 6006590"/>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1532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7147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78380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5358" h="5979368">
                <a:moveTo>
                  <a:pt x="1002197" y="0"/>
                </a:moveTo>
                <a:lnTo>
                  <a:pt x="5984984" y="0"/>
                </a:lnTo>
                <a:lnTo>
                  <a:pt x="5984984" y="0"/>
                </a:lnTo>
                <a:cubicBezTo>
                  <a:pt x="5986165" y="1986773"/>
                  <a:pt x="5994177" y="3991607"/>
                  <a:pt x="5995358" y="5978380"/>
                </a:cubicBezTo>
                <a:lnTo>
                  <a:pt x="5616" y="5979368"/>
                </a:lnTo>
                <a:lnTo>
                  <a:pt x="0" y="5968149"/>
                </a:lnTo>
                <a:lnTo>
                  <a:pt x="5616" y="996581"/>
                </a:lnTo>
                <a:cubicBezTo>
                  <a:pt x="5616" y="446185"/>
                  <a:pt x="451801" y="0"/>
                  <a:pt x="1002197" y="0"/>
                </a:cubicBezTo>
                <a:close/>
              </a:path>
            </a:pathLst>
          </a:custGeom>
          <a:noFill/>
          <a:ln>
            <a:noFill/>
          </a:ln>
        </p:spPr>
        <p:txBody>
          <a:bodyPr/>
          <a:lstStyle/>
          <a:p>
            <a:pPr marL="216000" marR="0" lvl="0" indent="-2160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a:t>Kuvan lisääminen: valitse tämä kehys-&gt; Lisää-välilehti -&gt; Kuvat</a:t>
            </a:r>
          </a:p>
          <a:p>
            <a:endParaRPr lang="fi-FI"/>
          </a:p>
        </p:txBody>
      </p:sp>
      <p:sp>
        <p:nvSpPr>
          <p:cNvPr id="11" name="Alatunnisteen paikkamerkki 3">
            <a:extLst>
              <a:ext uri="{FF2B5EF4-FFF2-40B4-BE49-F238E27FC236}">
                <a16:creationId xmlns:a16="http://schemas.microsoft.com/office/drawing/2014/main" id="{0A335A73-668F-EFA0-6210-F7D7DFB57A4F}"/>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Tree>
    <p:extLst>
      <p:ext uri="{BB962C8B-B14F-4D97-AF65-F5344CB8AC3E}">
        <p14:creationId xmlns:p14="http://schemas.microsoft.com/office/powerpoint/2010/main" val="87066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kaksipalstainen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399" y="1412875"/>
            <a:ext cx="10801201" cy="4824437"/>
          </a:xfrm>
        </p:spPr>
        <p:txBody>
          <a:bodyPr numCol="2" spcCol="360000"/>
          <a:lstStyle>
            <a:lvl4pPr>
              <a:spcBef>
                <a:spcPts val="0"/>
              </a:spcBef>
              <a:defRPr/>
            </a:lvl4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382860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lkkä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115963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969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dia, kartta">
    <p:bg>
      <p:bgPr>
        <a:solidFill>
          <a:schemeClr val="accent6"/>
        </a:solidFill>
        <a:effectLst/>
      </p:bgPr>
    </p:bg>
    <p:spTree>
      <p:nvGrpSpPr>
        <p:cNvPr id="1" name=""/>
        <p:cNvGrpSpPr/>
        <p:nvPr/>
      </p:nvGrpSpPr>
      <p:grpSpPr>
        <a:xfrm>
          <a:off x="0" y="0"/>
          <a:ext cx="0" cy="0"/>
          <a:chOff x="0" y="0"/>
          <a:chExt cx="0" cy="0"/>
        </a:xfrm>
      </p:grpSpPr>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479376" y="476673"/>
            <a:ext cx="7056784" cy="1800200"/>
          </a:xfrm>
          <a:prstGeom prst="round2DiagRect">
            <a:avLst/>
          </a:prstGeom>
          <a:noFill/>
          <a:ln w="28575">
            <a:noFill/>
          </a:ln>
        </p:spPr>
        <p:txBody>
          <a:bodyPr>
            <a:normAutofit/>
          </a:bodyPr>
          <a:lstStyle>
            <a:lvl1pPr algn="l">
              <a:defRPr sz="4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525A79D5-FB36-A4F2-ADDD-CAAF9C0329EA}"/>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195"/>
          <a:stretch/>
        </p:blipFill>
        <p:spPr>
          <a:xfrm>
            <a:off x="1703513" y="1124744"/>
            <a:ext cx="10110531" cy="5256583"/>
          </a:xfrm>
          <a:prstGeom prst="rect">
            <a:avLst/>
          </a:prstGeom>
        </p:spPr>
      </p:pic>
      <p:sp>
        <p:nvSpPr>
          <p:cNvPr id="4" name="Alatunnisteen paikkamerkki 2">
            <a:extLst>
              <a:ext uri="{FF2B5EF4-FFF2-40B4-BE49-F238E27FC236}">
                <a16:creationId xmlns:a16="http://schemas.microsoft.com/office/drawing/2014/main" id="{249EB9CC-E338-AD96-82F2-1CE82150A839}"/>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lvl1pPr>
              <a:defRPr>
                <a:solidFill>
                  <a:schemeClr val="bg1"/>
                </a:solidFill>
              </a:defRPr>
            </a:lvl1pPr>
          </a:lstStyle>
          <a:p>
            <a:r>
              <a:rPr lang="fi-FI"/>
              <a:t>Uudenmaan liitto | Nylands förbund | Helsinki-Uusimaa Regional Council</a:t>
            </a:r>
          </a:p>
        </p:txBody>
      </p:sp>
      <p:sp>
        <p:nvSpPr>
          <p:cNvPr id="5" name="Dian numeron paikkamerkki 3">
            <a:extLst>
              <a:ext uri="{FF2B5EF4-FFF2-40B4-BE49-F238E27FC236}">
                <a16:creationId xmlns:a16="http://schemas.microsoft.com/office/drawing/2014/main" id="{7F9DA18C-E70E-B0FF-2FE3-3F0385DFD0D4}"/>
              </a:ext>
              <a:ext uri="{C183D7F6-B498-43B3-948B-1728B52AA6E4}">
                <adec:decorative xmlns:adec="http://schemas.microsoft.com/office/drawing/2017/decorative" val="1"/>
              </a:ext>
            </a:extLst>
          </p:cNvPr>
          <p:cNvSpPr>
            <a:spLocks noGrp="1"/>
          </p:cNvSpPr>
          <p:nvPr>
            <p:ph type="sldNum" sz="quarter" idx="11"/>
          </p:nvPr>
        </p:nvSpPr>
        <p:spPr>
          <a:xfrm>
            <a:off x="10704512" y="6448251"/>
            <a:ext cx="1159024" cy="365125"/>
          </a:xfrm>
        </p:spPr>
        <p:txBody>
          <a:bodyPr/>
          <a:lstStyle>
            <a:lvl1pPr>
              <a:defRPr>
                <a:solidFill>
                  <a:schemeClr val="bg1"/>
                </a:solidFill>
              </a:defRPr>
            </a:lvl1pPr>
          </a:lstStyle>
          <a:p>
            <a:fld id="{A807F21D-6A63-4E75-89AA-A3F521749085}" type="slidenum">
              <a:rPr lang="fi-FI" smtClean="0"/>
              <a:pPr/>
              <a:t>‹#›</a:t>
            </a:fld>
            <a:endParaRPr lang="fi-FI"/>
          </a:p>
        </p:txBody>
      </p:sp>
    </p:spTree>
    <p:extLst>
      <p:ext uri="{BB962C8B-B14F-4D97-AF65-F5344CB8AC3E}">
        <p14:creationId xmlns:p14="http://schemas.microsoft.com/office/powerpoint/2010/main" val="225033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dia, lisää taustakuva itse">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6858000"/>
          </a:xfrm>
        </p:spPr>
        <p:txBody>
          <a:bodyPr/>
          <a:lstStyle>
            <a:lvl1pPr>
              <a:defRPr/>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3359696" y="2114854"/>
            <a:ext cx="5472607" cy="2178242"/>
          </a:xfrm>
          <a:prstGeom prst="round2DiagRect">
            <a:avLst>
              <a:gd name="adj1" fmla="val 22735"/>
              <a:gd name="adj2" fmla="val 0"/>
            </a:avLst>
          </a:prstGeom>
          <a:solidFill>
            <a:schemeClr val="bg1">
              <a:alpha val="78000"/>
            </a:schemeClr>
          </a:solidFill>
        </p:spPr>
        <p:txBody>
          <a:bodyPr>
            <a:normAutofit/>
          </a:bodyPr>
          <a:lstStyle>
            <a:lvl1pPr algn="ct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41203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oranssi">
    <p:bg>
      <p:bgPr>
        <a:solidFill>
          <a:schemeClr val="accent1">
            <a:alpha val="96000"/>
          </a:schemeClr>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E871085-8ABA-F694-FEE5-9CAFC60324D6}"/>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pic>
        <p:nvPicPr>
          <p:cNvPr id="12" name="Kuva 11" descr="Logo, jossa oransseja, vihreitä ja sinisiä palloja sekä teksti Uudenmaan liitto Nylands förbund.">
            <a:extLst>
              <a:ext uri="{FF2B5EF4-FFF2-40B4-BE49-F238E27FC236}">
                <a16:creationId xmlns:a16="http://schemas.microsoft.com/office/drawing/2014/main" id="{C762A543-ADDA-54EC-12E1-FA18E07749E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13" name="Ryhmä 12">
            <a:extLst>
              <a:ext uri="{FF2B5EF4-FFF2-40B4-BE49-F238E27FC236}">
                <a16:creationId xmlns:a16="http://schemas.microsoft.com/office/drawing/2014/main" id="{E202607A-F0D5-1857-5850-1AD52074DDE6}"/>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5" name="Vapaamuotoinen: Muoto 14">
              <a:extLst>
                <a:ext uri="{FF2B5EF4-FFF2-40B4-BE49-F238E27FC236}">
                  <a16:creationId xmlns:a16="http://schemas.microsoft.com/office/drawing/2014/main" id="{55599BD6-89FE-B094-B3F7-0A539AFD838C}"/>
                </a:ext>
                <a:ext uri="{C183D7F6-B498-43B3-948B-1728B52AA6E4}">
                  <adec:decorative xmlns:adec="http://schemas.microsoft.com/office/drawing/2017/decorative" val="1"/>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6" name="Kuva 15" descr="Logo, jossa oransseja, vihreitä ja sinisiä palloja sekä teksti Uudenmaan liitto Nylands förbund.">
              <a:extLst>
                <a:ext uri="{FF2B5EF4-FFF2-40B4-BE49-F238E27FC236}">
                  <a16:creationId xmlns:a16="http://schemas.microsoft.com/office/drawing/2014/main" id="{C852B2DF-343F-2759-AB99-BA2777230B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3647728" y="1958919"/>
            <a:ext cx="7776864" cy="3141154"/>
          </a:xfrm>
        </p:spPr>
        <p:txBody>
          <a:bodyPr>
            <a:normAutofit/>
          </a:bodyPr>
          <a:lstStyle>
            <a:lvl1pPr algn="r">
              <a:defRPr sz="54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n paikkamerkki 9">
            <a:extLst>
              <a:ext uri="{FF2B5EF4-FFF2-40B4-BE49-F238E27FC236}">
                <a16:creationId xmlns:a16="http://schemas.microsoft.com/office/drawing/2014/main" id="{43711244-A798-67E6-EFA1-13D7FE1C4126}"/>
              </a:ext>
            </a:extLst>
          </p:cNvPr>
          <p:cNvSpPr>
            <a:spLocks noGrp="1"/>
          </p:cNvSpPr>
          <p:nvPr>
            <p:ph type="body" sz="quarter" idx="10" hasCustomPrompt="1"/>
          </p:nvPr>
        </p:nvSpPr>
        <p:spPr>
          <a:xfrm>
            <a:off x="3647728" y="5261858"/>
            <a:ext cx="7776864" cy="864096"/>
          </a:xfrm>
        </p:spPr>
        <p:txBody>
          <a:bodyPr>
            <a:normAutofit/>
          </a:bodyPr>
          <a:lstStyle>
            <a:lvl1pPr marL="0" indent="0" algn="r">
              <a:buNone/>
              <a:defRPr sz="2800">
                <a:solidFill>
                  <a:schemeClr val="tx1"/>
                </a:solidFill>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56477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dia, oranssi">
    <p:bg>
      <p:bgPr>
        <a:solidFill>
          <a:schemeClr val="accent1">
            <a:alpha val="88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1B4F7EF-767E-D287-49AB-CCF1E21F2622}"/>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1631504" y="2132856"/>
            <a:ext cx="8928992" cy="2178242"/>
          </a:xfrm>
          <a:prstGeom prst="round2DiagRect">
            <a:avLst>
              <a:gd name="adj1" fmla="val 22735"/>
              <a:gd name="adj2" fmla="val 0"/>
            </a:avLst>
          </a:prstGeom>
          <a:noFill/>
        </p:spPr>
        <p:txBody>
          <a:bodyPr>
            <a:normAutofit/>
          </a:bodyPr>
          <a:lstStyle>
            <a:lvl1pPr algn="ctr">
              <a:defRPr sz="5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fi-FI"/>
              <a:t>Uudenmaan liitto | Nylands förbund | Helsinki-Uusimaa Regional Council</a:t>
            </a: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lvl1pPr>
              <a:defRPr>
                <a:solidFill>
                  <a:schemeClr val="bg1"/>
                </a:solidFill>
              </a:defRPr>
            </a:lvl1pPr>
          </a:lstStyle>
          <a:p>
            <a:fld id="{A807F21D-6A63-4E75-89AA-A3F521749085}" type="slidenum">
              <a:rPr lang="fi-FI" smtClean="0"/>
              <a:pPr/>
              <a:t>‹#›</a:t>
            </a:fld>
            <a:endParaRPr lang="fi-FI"/>
          </a:p>
        </p:txBody>
      </p:sp>
    </p:spTree>
    <p:extLst>
      <p:ext uri="{BB962C8B-B14F-4D97-AF65-F5344CB8AC3E}">
        <p14:creationId xmlns:p14="http://schemas.microsoft.com/office/powerpoint/2010/main" val="174507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ppudia yhteystiedoilla">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4"/>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12" name="Suorakulmio 11">
            <a:hlinkClick r:id="rId5"/>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4" name="Suorakulmio 13">
            <a:hlinkClick r:id="rId6"/>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7"/>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51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ppudia, Lisää taustakuva">
    <p:spTree>
      <p:nvGrpSpPr>
        <p:cNvPr id="1" name=""/>
        <p:cNvGrpSpPr/>
        <p:nvPr/>
      </p:nvGrpSpPr>
      <p:grpSpPr>
        <a:xfrm>
          <a:off x="0" y="0"/>
          <a:ext cx="0" cy="0"/>
          <a:chOff x="0" y="0"/>
          <a:chExt cx="0" cy="0"/>
        </a:xfrm>
      </p:grpSpPr>
      <p:sp>
        <p:nvSpPr>
          <p:cNvPr id="31" name="Ellipsi 30">
            <a:extLst>
              <a:ext uri="{FF2B5EF4-FFF2-40B4-BE49-F238E27FC236}">
                <a16:creationId xmlns:a16="http://schemas.microsoft.com/office/drawing/2014/main" id="{E6851A54-602F-05C5-BB8B-CE34807613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5943686"/>
          </a:xfrm>
        </p:spPr>
        <p:txBody>
          <a:bodyPr/>
          <a:lstStyle>
            <a:lvl1pPr>
              <a:defRPr/>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804302" y="1916832"/>
            <a:ext cx="4066728" cy="2034226"/>
          </a:xfrm>
          <a:prstGeom prst="round2DiagRect">
            <a:avLst>
              <a:gd name="adj1" fmla="val 26295"/>
              <a:gd name="adj2" fmla="val 0"/>
            </a:avLst>
          </a:prstGeom>
          <a:solidFill>
            <a:schemeClr val="bg1">
              <a:alpha val="80000"/>
            </a:schemeClr>
          </a:solidFill>
        </p:spPr>
        <p:txBody>
          <a:bodyPr>
            <a:normAutofit/>
          </a:bodyPr>
          <a:lstStyle>
            <a:lvl1pPr algn="ctr">
              <a:defRPr sz="7200"/>
            </a:lvl1pPr>
          </a:lstStyle>
          <a:p>
            <a:r>
              <a:rPr lang="fi-FI"/>
              <a:t>Tähän kiitos</a:t>
            </a:r>
          </a:p>
        </p:txBody>
      </p:sp>
      <p:sp>
        <p:nvSpPr>
          <p:cNvPr id="6" name="Tekstikehys 6">
            <a:hlinkClick r:id="rId2"/>
            <a:extLst>
              <a:ext uri="{FF2B5EF4-FFF2-40B4-BE49-F238E27FC236}">
                <a16:creationId xmlns:a16="http://schemas.microsoft.com/office/drawing/2014/main" id="{6ADBA1EB-B2F8-99CB-C51A-3052BDF2CC33}"/>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9" name="Suorakulmio 8">
            <a:hlinkClick r:id="rId3"/>
            <a:extLst>
              <a:ext uri="{FF2B5EF4-FFF2-40B4-BE49-F238E27FC236}">
                <a16:creationId xmlns:a16="http://schemas.microsoft.com/office/drawing/2014/main" id="{1D731E00-E7A5-03AC-0ADE-2FF81E808361}"/>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1" name="Suorakulmio 10">
            <a:hlinkClick r:id="rId4"/>
            <a:extLst>
              <a:ext uri="{FF2B5EF4-FFF2-40B4-BE49-F238E27FC236}">
                <a16:creationId xmlns:a16="http://schemas.microsoft.com/office/drawing/2014/main" id="{3BD90FE0-B924-2C11-B3D4-0365AC33BA6D}"/>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hlinkClick r:id="rId5"/>
            <a:extLst>
              <a:ext uri="{FF2B5EF4-FFF2-40B4-BE49-F238E27FC236}">
                <a16:creationId xmlns:a16="http://schemas.microsoft.com/office/drawing/2014/main" id="{0B9E8961-0D4B-9BF7-0122-6B23983EA3E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marL="0" indent="0">
              <a:buNone/>
              <a:defRPr sz="100">
                <a:solidFill>
                  <a:schemeClr val="bg1"/>
                </a:solidFill>
              </a:defRPr>
            </a:lvl1pPr>
          </a:lstStyle>
          <a:p>
            <a:pPr lvl="0"/>
            <a:endParaRPr lang="fi-FI"/>
          </a:p>
        </p:txBody>
      </p:sp>
      <p:pic>
        <p:nvPicPr>
          <p:cNvPr id="28" name="Kuva 27">
            <a:extLst>
              <a:ext uri="{FF2B5EF4-FFF2-40B4-BE49-F238E27FC236}">
                <a16:creationId xmlns:a16="http://schemas.microsoft.com/office/drawing/2014/main" id="{485EADC5-5DA5-C1BF-40EF-44B9723A0A83}"/>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30" name="Kuva 29">
            <a:extLst>
              <a:ext uri="{FF2B5EF4-FFF2-40B4-BE49-F238E27FC236}">
                <a16:creationId xmlns:a16="http://schemas.microsoft.com/office/drawing/2014/main" id="{21FF050E-5E20-90DA-93CE-2F2BD5E39A6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37" name="Ellipsi 36">
            <a:extLst>
              <a:ext uri="{FF2B5EF4-FFF2-40B4-BE49-F238E27FC236}">
                <a16:creationId xmlns:a16="http://schemas.microsoft.com/office/drawing/2014/main" id="{C8528FDC-DA8A-3D03-13EF-1223897AEDBC}"/>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9" name="Ellipsi 38">
            <a:extLst>
              <a:ext uri="{FF2B5EF4-FFF2-40B4-BE49-F238E27FC236}">
                <a16:creationId xmlns:a16="http://schemas.microsoft.com/office/drawing/2014/main" id="{B3CDBB3A-5A69-21B6-987D-CCF1FA26F7FD}"/>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026" name="Picture 2">
            <a:extLst>
              <a:ext uri="{FF2B5EF4-FFF2-40B4-BE49-F238E27FC236}">
                <a16:creationId xmlns:a16="http://schemas.microsoft.com/office/drawing/2014/main" id="{C32D00C4-0BED-26E9-A025-EADC6C30B8BC}"/>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643D0E-485F-09FC-107E-884958303848}"/>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263352" y="740684"/>
            <a:ext cx="1335505" cy="3770263"/>
          </a:xfrm>
          <a:prstGeom prst="rect">
            <a:avLst/>
          </a:prstGeom>
          <a:noFill/>
        </p:spPr>
        <p:txBody>
          <a:bodyPr wrap="square" rtlCol="0">
            <a:spAutoFit/>
          </a:bodyPr>
          <a:lstStyle/>
          <a:p>
            <a:r>
              <a:rPr lang="fi-FI" sz="23900">
                <a:solidFill>
                  <a:schemeClr val="accent1"/>
                </a:solidFill>
                <a:latin typeface="+mn-lt"/>
              </a:rPr>
              <a:t>”</a:t>
            </a:r>
          </a:p>
        </p:txBody>
      </p:sp>
    </p:spTree>
    <p:extLst>
      <p:ext uri="{BB962C8B-B14F-4D97-AF65-F5344CB8AC3E}">
        <p14:creationId xmlns:p14="http://schemas.microsoft.com/office/powerpoint/2010/main" val="31489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ppudia, Helsink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7106" b="7106"/>
          <a:stretch/>
        </p:blipFill>
        <p:spPr>
          <a:xfrm>
            <a:off x="-22129" y="-38062"/>
            <a:ext cx="12236259" cy="5904656"/>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809851" y="2132856"/>
            <a:ext cx="4196431" cy="2421919"/>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1365629" y="2650119"/>
            <a:ext cx="3505364" cy="1323439"/>
          </a:xfrm>
          <a:prstGeom prst="rect">
            <a:avLst/>
          </a:prstGeom>
          <a:noFill/>
          <a:ln>
            <a:noFill/>
          </a:ln>
        </p:spPr>
        <p:txBody>
          <a:bodyPr wrap="square" lIns="91440" tIns="45720" rIns="91440" bIns="45720" rtlCol="0" anchor="t">
            <a:spAutoFit/>
          </a:bodyPr>
          <a:lstStyle/>
          <a:p>
            <a:r>
              <a:rPr lang="fi-FI" sz="8000" b="1" i="0">
                <a:solidFill>
                  <a:schemeClr val="tx1"/>
                </a:solidFill>
                <a:latin typeface="+mj-lt"/>
              </a:rPr>
              <a:t>Kiitos!</a:t>
            </a:r>
            <a:endParaRPr lang="fi-FI" sz="8000" b="1" i="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1230340" y="764987"/>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2" name="Tekstin paikkamerkki 19" descr="Logo, jossa oransseja, vihreitä ja sinisiä palloja sekä teksti Uudenmaan liitto Nylands förbund.">
            <a:extLst>
              <a:ext uri="{FF2B5EF4-FFF2-40B4-BE49-F238E27FC236}">
                <a16:creationId xmlns:a16="http://schemas.microsoft.com/office/drawing/2014/main" id="{641DADD0-EE68-F496-F83A-BCB8973C6E16}"/>
              </a:ext>
              <a:ext uri="{C183D7F6-B498-43B3-948B-1728B52AA6E4}">
                <adec:decorative xmlns:adec="http://schemas.microsoft.com/office/drawing/2017/decorative" val="0"/>
              </a:ext>
            </a:extLst>
          </p:cNvPr>
          <p:cNvSpPr>
            <a:spLocks noGrp="1"/>
          </p:cNvSpPr>
          <p:nvPr>
            <p:ph type="body" sz="quarter" idx="13"/>
          </p:nvPr>
        </p:nvSpPr>
        <p:spPr>
          <a:xfrm>
            <a:off x="9506400" y="-27384"/>
            <a:ext cx="2685600" cy="2653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100">
                <a:solidFill>
                  <a:schemeClr val="bg1"/>
                </a:solidFill>
              </a:defRPr>
            </a:lvl1pPr>
          </a:lstStyle>
          <a:p>
            <a:pPr lvl="0"/>
            <a:endParaRPr lang="fi-FI"/>
          </a:p>
        </p:txBody>
      </p:sp>
      <p:sp>
        <p:nvSpPr>
          <p:cNvPr id="3" name="Ellipsi 2">
            <a:extLst>
              <a:ext uri="{FF2B5EF4-FFF2-40B4-BE49-F238E27FC236}">
                <a16:creationId xmlns:a16="http://schemas.microsoft.com/office/drawing/2014/main" id="{6B3861ED-A8F1-B675-6A3C-2BB1C78054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5" name="Tekstikehys 6">
            <a:hlinkClick r:id="rId5"/>
            <a:extLst>
              <a:ext uri="{FF2B5EF4-FFF2-40B4-BE49-F238E27FC236}">
                <a16:creationId xmlns:a16="http://schemas.microsoft.com/office/drawing/2014/main" id="{A0A58209-6652-5358-36F3-40FBF71391A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8" name="Suorakulmio 7">
            <a:hlinkClick r:id="rId6"/>
            <a:extLst>
              <a:ext uri="{FF2B5EF4-FFF2-40B4-BE49-F238E27FC236}">
                <a16:creationId xmlns:a16="http://schemas.microsoft.com/office/drawing/2014/main" id="{F36F3E98-FFFD-56CD-7604-C23A5B560F52}"/>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0" name="Suorakulmio 9">
            <a:hlinkClick r:id="rId7"/>
            <a:extLst>
              <a:ext uri="{FF2B5EF4-FFF2-40B4-BE49-F238E27FC236}">
                <a16:creationId xmlns:a16="http://schemas.microsoft.com/office/drawing/2014/main" id="{E802CA0E-227D-B9F2-DD08-15A04081A4C9}"/>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2" name="Ellipsi 11">
            <a:extLst>
              <a:ext uri="{FF2B5EF4-FFF2-40B4-BE49-F238E27FC236}">
                <a16:creationId xmlns:a16="http://schemas.microsoft.com/office/drawing/2014/main" id="{E03D2931-1B25-EC2D-8993-38E5481A8016}"/>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hlinkClick r:id="rId8"/>
            <a:extLst>
              <a:ext uri="{FF2B5EF4-FFF2-40B4-BE49-F238E27FC236}">
                <a16:creationId xmlns:a16="http://schemas.microsoft.com/office/drawing/2014/main" id="{B9EAD7C4-D2B2-E0C9-E07F-38208B8CDEA8}"/>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0D6A454D-E976-5DC4-D879-81237D9100BF}"/>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F6E8A84B-BD56-27B4-22D8-C058579A1E1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2D938F7A-5D52-EF47-7BD0-BE33D9F6F56E}"/>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D7A90F41-9236-DBEC-C7EF-F852C3383902}"/>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6BF53F84-4834-C577-2B97-F0F304B84C43}"/>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DC1F21F-A054-9EDB-DA03-4F5889B7D862}"/>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28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ppudia visioll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30963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2062103"/>
          </a:xfrm>
          <a:prstGeom prst="rect">
            <a:avLst/>
          </a:prstGeom>
          <a:noFill/>
          <a:ln>
            <a:noFill/>
          </a:ln>
        </p:spPr>
        <p:txBody>
          <a:bodyPr wrap="square" lIns="91440" tIns="45720" rIns="91440" bIns="45720" rtlCol="0" anchor="t">
            <a:spAutoFit/>
          </a:bodyPr>
          <a:lstStyle/>
          <a:p>
            <a:r>
              <a:rPr lang="fi-FI" sz="3200" b="1" i="0">
                <a:solidFill>
                  <a:schemeClr val="tx1"/>
                </a:solidFill>
                <a:latin typeface="+mj-lt"/>
              </a:rPr>
              <a:t>Kaavoihin </a:t>
            </a:r>
          </a:p>
          <a:p>
            <a:r>
              <a:rPr lang="fi-FI" sz="3200" b="1" i="0">
                <a:solidFill>
                  <a:schemeClr val="tx1"/>
                </a:solidFill>
                <a:latin typeface="+mj-lt"/>
              </a:rPr>
              <a:t>kangistumaton</a:t>
            </a:r>
          </a:p>
          <a:p>
            <a:r>
              <a:rPr lang="fi-FI" sz="3200" b="1" i="0">
                <a:solidFill>
                  <a:schemeClr val="tx1"/>
                </a:solidFill>
                <a:latin typeface="+mj-lt"/>
              </a:rPr>
              <a:t>maailmanluokan </a:t>
            </a:r>
            <a:br>
              <a:rPr lang="fi-FI" sz="3200" b="1" i="0">
                <a:solidFill>
                  <a:schemeClr val="tx1"/>
                </a:solidFill>
                <a:latin typeface="+mj-lt"/>
              </a:rPr>
            </a:br>
            <a:r>
              <a:rPr lang="fi-FI" sz="3200" b="1" i="0">
                <a:solidFill>
                  <a:schemeClr val="tx1"/>
                </a:solidFill>
                <a:latin typeface="+mj-lt"/>
              </a:rPr>
              <a:t>alueen kehittäjä</a:t>
            </a:r>
            <a:endParaRPr lang="fi-FI" sz="3200" b="1" i="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36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ppudia visiolla RUOTS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26729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1569660"/>
          </a:xfrm>
          <a:prstGeom prst="rect">
            <a:avLst/>
          </a:prstGeom>
          <a:noFill/>
          <a:ln>
            <a:noFill/>
          </a:ln>
        </p:spPr>
        <p:txBody>
          <a:bodyPr wrap="square" lIns="91440" tIns="45720" rIns="91440" bIns="45720" rtlCol="0" anchor="t">
            <a:spAutoFit/>
          </a:bodyPr>
          <a:lstStyle/>
          <a:p>
            <a:r>
              <a:rPr lang="sv-SE" sz="3200" b="1" i="0">
                <a:solidFill>
                  <a:schemeClr val="tx1"/>
                </a:solidFill>
              </a:rPr>
              <a:t>En okonventionell regionutvecklare</a:t>
            </a:r>
          </a:p>
          <a:p>
            <a:r>
              <a:rPr lang="sv-SE" sz="3200" b="1" i="0">
                <a:solidFill>
                  <a:schemeClr val="tx1"/>
                </a:solidFill>
              </a:rPr>
              <a:t>i världsklass</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r>
              <a:rPr lang="fi-FI" sz="2000" err="1">
                <a:solidFill>
                  <a:schemeClr val="tx1"/>
                </a:solidFill>
                <a:latin typeface="+mn-lt"/>
              </a:rPr>
              <a:t>sv</a:t>
            </a:r>
            <a:endParaRPr lang="fi-FI" sz="2000">
              <a:solidFill>
                <a:schemeClr val="tx1"/>
              </a:solidFill>
              <a:latin typeface="+mn-lt"/>
            </a:endParaRP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51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ppudia yhteystiedoilla ENGLANTI">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2"/>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uudenmaanliitto.fi/en</a:t>
            </a:r>
          </a:p>
        </p:txBody>
      </p:sp>
      <p:sp>
        <p:nvSpPr>
          <p:cNvPr id="12" name="Suorakulmio 11">
            <a:hlinkClick r:id="rId3"/>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4" name="Suorakulmio 13">
            <a:hlinkClick r:id="rId4"/>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5"/>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6" name="Vapaamuotoinen: Muoto 5">
            <a:extLst>
              <a:ext uri="{FF2B5EF4-FFF2-40B4-BE49-F238E27FC236}">
                <a16:creationId xmlns:a16="http://schemas.microsoft.com/office/drawing/2014/main" id="{3D29BADB-021D-14FD-928C-E3EBC3CECCBE}"/>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9" name="Kuva 8">
            <a:extLst>
              <a:ext uri="{FF2B5EF4-FFF2-40B4-BE49-F238E27FC236}">
                <a16:creationId xmlns:a16="http://schemas.microsoft.com/office/drawing/2014/main" id="{6D058C4F-A595-D8B7-74D4-E944D7823EAB}"/>
              </a:ext>
              <a:ext uri="{C183D7F6-B498-43B3-948B-1728B52AA6E4}">
                <adec:decorative xmlns:adec="http://schemas.microsoft.com/office/drawing/2017/decorative" val="1"/>
              </a:ext>
            </a:extLst>
          </p:cNvPr>
          <p:cNvPicPr>
            <a:picLocks noChangeAspect="1"/>
          </p:cNvPicPr>
          <p:nvPr userDrawn="1"/>
        </p:nvPicPr>
        <p:blipFill>
          <a:blip r:embed="rId11"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Tree>
    <p:extLst>
      <p:ext uri="{BB962C8B-B14F-4D97-AF65-F5344CB8AC3E}">
        <p14:creationId xmlns:p14="http://schemas.microsoft.com/office/powerpoint/2010/main" val="4052621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ppudia visiolla ENGLANT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752528" cy="2688131"/>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0" y="2032789"/>
            <a:ext cx="3773429" cy="1569660"/>
          </a:xfrm>
          <a:prstGeom prst="rect">
            <a:avLst/>
          </a:prstGeom>
          <a:noFill/>
          <a:ln>
            <a:noFill/>
          </a:ln>
        </p:spPr>
        <p:txBody>
          <a:bodyPr wrap="square" lIns="91440" tIns="45720" rIns="91440" bIns="45720" rtlCol="0" anchor="t">
            <a:spAutoFit/>
          </a:bodyPr>
          <a:lstStyle/>
          <a:p>
            <a:r>
              <a:rPr lang="en-US" sz="3200" b="1" i="0">
                <a:solidFill>
                  <a:schemeClr val="tx1"/>
                </a:solidFill>
              </a:rPr>
              <a:t>An Unconventional  </a:t>
            </a:r>
          </a:p>
          <a:p>
            <a:r>
              <a:rPr lang="en-US" sz="3200" b="1" i="0">
                <a:solidFill>
                  <a:schemeClr val="tx1"/>
                </a:solidFill>
              </a:rPr>
              <a:t>World-class</a:t>
            </a:r>
          </a:p>
          <a:p>
            <a:r>
              <a:rPr lang="en-US" sz="3200" b="1" i="0">
                <a:solidFill>
                  <a:schemeClr val="tx1"/>
                </a:solidFill>
              </a:rPr>
              <a:t>Regional Developer</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a:extLst>
                <a:ext uri="{FF2B5EF4-FFF2-40B4-BE49-F238E27FC236}">
                  <a16:creationId xmlns:a16="http://schemas.microsoft.com/office/drawing/2014/main" id="{8B70FBF1-0AD3-A81A-271B-D86EE4BE25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5"/>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uudenmaanliitto.fi/en</a:t>
            </a:r>
          </a:p>
        </p:txBody>
      </p:sp>
      <p:sp>
        <p:nvSpPr>
          <p:cNvPr id="5" name="Suorakulmio 4">
            <a:hlinkClick r:id="rId6"/>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7"/>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8"/>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027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Aloitusdia suomi-ruotsi">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072" y="1772816"/>
            <a:ext cx="4640928" cy="5112568"/>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spTree>
    <p:extLst>
      <p:ext uri="{BB962C8B-B14F-4D97-AF65-F5344CB8AC3E}">
        <p14:creationId xmlns:p14="http://schemas.microsoft.com/office/powerpoint/2010/main" val="3510356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Aloitusdia Uusimaa-ohjelma 2.0">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4192" y="2073692"/>
            <a:ext cx="4367808" cy="4811692"/>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pic>
        <p:nvPicPr>
          <p:cNvPr id="4" name="Kuva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480376" y="435765"/>
            <a:ext cx="2216321" cy="1368152"/>
          </a:xfrm>
          <a:prstGeom prst="rect">
            <a:avLst/>
          </a:prstGeom>
        </p:spPr>
      </p:pic>
    </p:spTree>
    <p:extLst>
      <p:ext uri="{BB962C8B-B14F-4D97-AF65-F5344CB8AC3E}">
        <p14:creationId xmlns:p14="http://schemas.microsoft.com/office/powerpoint/2010/main" val="301788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0456" y="426321"/>
            <a:ext cx="1477631" cy="1648332"/>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3505668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Aloitusdia Uusimaa-kaav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4192" y="2073692"/>
            <a:ext cx="4367808" cy="4811692"/>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pic>
        <p:nvPicPr>
          <p:cNvPr id="6" name="Kuva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480376" y="394255"/>
            <a:ext cx="2281436" cy="1482933"/>
          </a:xfrm>
          <a:prstGeom prst="rect">
            <a:avLst/>
          </a:prstGeom>
        </p:spPr>
      </p:pic>
    </p:spTree>
    <p:extLst>
      <p:ext uri="{BB962C8B-B14F-4D97-AF65-F5344CB8AC3E}">
        <p14:creationId xmlns:p14="http://schemas.microsoft.com/office/powerpoint/2010/main" val="229261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Aloitusdia englanti">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072" y="1772816"/>
            <a:ext cx="4640928" cy="5112568"/>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8" name="Kuva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5413" y="548680"/>
            <a:ext cx="1582650" cy="1695123"/>
          </a:xfrm>
          <a:prstGeom prst="rect">
            <a:avLst/>
          </a:prstGeom>
        </p:spPr>
      </p:pic>
    </p:spTree>
    <p:extLst>
      <p:ext uri="{BB962C8B-B14F-4D97-AF65-F5344CB8AC3E}">
        <p14:creationId xmlns:p14="http://schemas.microsoft.com/office/powerpoint/2010/main" val="2546558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hasCustomPrompt="1"/>
          </p:nvPr>
        </p:nvSpPr>
        <p:spPr/>
        <p:txBody>
          <a:bodyPr/>
          <a:lstStyle>
            <a:lvl1pPr>
              <a:defRPr/>
            </a:lvl1pPr>
            <a:lvl2pPr>
              <a:defRPr/>
            </a:lvl2pPr>
            <a:lvl3pPr marL="1143000" marR="0"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a:t>Lisää teksti</a:t>
            </a:r>
          </a:p>
          <a:p>
            <a:pPr lvl="1"/>
            <a:r>
              <a:rPr lang="fi-FI"/>
              <a:t>Lisää luettelo 1</a:t>
            </a:r>
          </a:p>
          <a:p>
            <a:pPr lvl="2"/>
            <a:r>
              <a:rPr lang="fi-FI"/>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a:t>Lisää luettelo 3</a:t>
            </a:r>
          </a:p>
        </p:txBody>
      </p:sp>
    </p:spTree>
    <p:extLst>
      <p:ext uri="{BB962C8B-B14F-4D97-AF65-F5344CB8AC3E}">
        <p14:creationId xmlns:p14="http://schemas.microsoft.com/office/powerpoint/2010/main" val="3155360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 kuva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hasCustomPrompt="1"/>
          </p:nvPr>
        </p:nvSpPr>
        <p:spPr>
          <a:xfrm>
            <a:off x="4463819" y="1844824"/>
            <a:ext cx="7118581" cy="4608512"/>
          </a:xfrm>
        </p:spPr>
        <p:txBody>
          <a:bodyPr/>
          <a:lstStyle>
            <a:lvl1pPr>
              <a:defRPr/>
            </a:lvl1pPr>
            <a:lvl2pPr>
              <a:defRPr baseline="0"/>
            </a:lvl2pPr>
            <a:lvl3pPr>
              <a:defRPr baseline="0"/>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a:t>Lisää teksti</a:t>
            </a:r>
          </a:p>
          <a:p>
            <a:pPr lvl="1"/>
            <a:r>
              <a:rPr lang="fi-FI"/>
              <a:t>Lisää luettelo 1</a:t>
            </a:r>
          </a:p>
          <a:p>
            <a:pPr lvl="2"/>
            <a:r>
              <a:rPr lang="fi-FI"/>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a:t>Lisää luettelo 3</a:t>
            </a:r>
          </a:p>
        </p:txBody>
      </p:sp>
      <p:sp>
        <p:nvSpPr>
          <p:cNvPr id="10" name="Kuvan paikkamerkki 9"/>
          <p:cNvSpPr>
            <a:spLocks noGrp="1"/>
          </p:cNvSpPr>
          <p:nvPr>
            <p:ph type="pic" sz="quarter" idx="12"/>
          </p:nvPr>
        </p:nvSpPr>
        <p:spPr>
          <a:xfrm>
            <a:off x="623393" y="1844676"/>
            <a:ext cx="3551767" cy="4608513"/>
          </a:xfrm>
        </p:spPr>
        <p:txBody>
          <a:bodyPr/>
          <a:lstStyle>
            <a:lvl1pPr>
              <a:defRPr baseline="0"/>
            </a:lvl1pPr>
          </a:lstStyle>
          <a:p>
            <a:r>
              <a:rPr lang="fi-FI"/>
              <a:t>Lisää kuva napsauttamalla kuvaketta</a:t>
            </a:r>
          </a:p>
        </p:txBody>
      </p:sp>
    </p:spTree>
    <p:extLst>
      <p:ext uri="{BB962C8B-B14F-4D97-AF65-F5344CB8AC3E}">
        <p14:creationId xmlns:p14="http://schemas.microsoft.com/office/powerpoint/2010/main" val="1643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Otsikko ja 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sz="half" idx="1" hasCustomPrompt="1"/>
          </p:nvPr>
        </p:nvSpPr>
        <p:spPr>
          <a:xfrm>
            <a:off x="609600" y="1844825"/>
            <a:ext cx="5384800" cy="4281339"/>
          </a:xfrm>
        </p:spPr>
        <p:txBody>
          <a:bodyPr/>
          <a:lstStyle>
            <a:lvl1pPr>
              <a:defRPr sz="28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fi-FI"/>
              <a:t>Lisää teksti</a:t>
            </a:r>
          </a:p>
          <a:p>
            <a:pPr lvl="1"/>
            <a:r>
              <a:rPr lang="fi-FI"/>
              <a:t>Lisää luettelo 1</a:t>
            </a:r>
          </a:p>
          <a:p>
            <a:pPr lvl="2"/>
            <a:r>
              <a:rPr lang="fi-FI"/>
              <a:t>Lisää luettelo 2</a:t>
            </a:r>
          </a:p>
        </p:txBody>
      </p:sp>
      <p:sp>
        <p:nvSpPr>
          <p:cNvPr id="4" name="Sisällön paikkamerkki 3"/>
          <p:cNvSpPr>
            <a:spLocks noGrp="1"/>
          </p:cNvSpPr>
          <p:nvPr>
            <p:ph sz="half" idx="2" hasCustomPrompt="1"/>
          </p:nvPr>
        </p:nvSpPr>
        <p:spPr>
          <a:xfrm>
            <a:off x="6197600" y="1844825"/>
            <a:ext cx="5384800" cy="4281339"/>
          </a:xfrm>
        </p:spPr>
        <p:txBody>
          <a:bodyPr/>
          <a:lstStyle>
            <a:lvl1pPr>
              <a:defRPr sz="28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
                <a:srgbClr val="F49915"/>
              </a:buClr>
              <a:buSzTx/>
              <a:buFontTx/>
              <a:buNone/>
              <a:tabLst/>
              <a:defRPr/>
            </a:pPr>
            <a:r>
              <a:rPr lang="fi-FI"/>
              <a:t>Lisää teksti</a:t>
            </a:r>
          </a:p>
          <a:p>
            <a:pPr lvl="1"/>
            <a:r>
              <a:rPr lang="fi-FI"/>
              <a:t>Lisää luettelo 1</a:t>
            </a:r>
          </a:p>
          <a:p>
            <a:pPr lvl="2"/>
            <a:r>
              <a:rPr lang="fi-FI"/>
              <a:t>Lisää luettelo 2</a:t>
            </a:r>
          </a:p>
        </p:txBody>
      </p:sp>
    </p:spTree>
    <p:extLst>
      <p:ext uri="{BB962C8B-B14F-4D97-AF65-F5344CB8AC3E}">
        <p14:creationId xmlns:p14="http://schemas.microsoft.com/office/powerpoint/2010/main" val="3117441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4" name="Otsikko 1"/>
          <p:cNvSpPr>
            <a:spLocks noGrp="1"/>
          </p:cNvSpPr>
          <p:nvPr>
            <p:ph type="title" hasCustomPrompt="1"/>
          </p:nvPr>
        </p:nvSpPr>
        <p:spPr>
          <a:xfrm>
            <a:off x="609600" y="274638"/>
            <a:ext cx="10972800" cy="1143000"/>
          </a:xfrm>
        </p:spPr>
        <p:txBody>
          <a:bodyPr/>
          <a:lstStyle>
            <a:lvl1pPr>
              <a:defRPr/>
            </a:lvl1pPr>
          </a:lstStyle>
          <a:p>
            <a:r>
              <a:rPr lang="fi-FI"/>
              <a:t>Lisää otsikko</a:t>
            </a:r>
          </a:p>
        </p:txBody>
      </p:sp>
    </p:spTree>
    <p:extLst>
      <p:ext uri="{BB962C8B-B14F-4D97-AF65-F5344CB8AC3E}">
        <p14:creationId xmlns:p14="http://schemas.microsoft.com/office/powerpoint/2010/main" val="3079952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4" name="Suorakulmio 3"/>
          <p:cNvSpPr/>
          <p:nvPr userDrawn="1"/>
        </p:nvSpPr>
        <p:spPr>
          <a:xfrm>
            <a:off x="8688288" y="4221088"/>
            <a:ext cx="3515883"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211070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etusdia suomi">
    <p:spTree>
      <p:nvGrpSpPr>
        <p:cNvPr id="1" name=""/>
        <p:cNvGrpSpPr/>
        <p:nvPr/>
      </p:nvGrpSpPr>
      <p:grpSpPr>
        <a:xfrm>
          <a:off x="0" y="0"/>
          <a:ext cx="0" cy="0"/>
          <a:chOff x="0" y="0"/>
          <a:chExt cx="0" cy="0"/>
        </a:xfrm>
      </p:grpSpPr>
      <p:pic>
        <p:nvPicPr>
          <p:cNvPr id="5" name="Kuva 4" descr="heittomerkki.png"/>
          <p:cNvPicPr>
            <a:picLocks noChangeAspect="1"/>
          </p:cNvPicPr>
          <p:nvPr userDrawn="1"/>
        </p:nvPicPr>
        <p:blipFill>
          <a:blip r:embed="rId2" cstate="print"/>
          <a:stretch>
            <a:fillRect/>
          </a:stretch>
        </p:blipFill>
        <p:spPr>
          <a:xfrm>
            <a:off x="1779983" y="1556792"/>
            <a:ext cx="1911287" cy="1741932"/>
          </a:xfrm>
          <a:prstGeom prst="rect">
            <a:avLst/>
          </a:prstGeom>
        </p:spPr>
      </p:pic>
      <p:sp>
        <p:nvSpPr>
          <p:cNvPr id="7" name="Tekstikehys 6"/>
          <p:cNvSpPr txBox="1"/>
          <p:nvPr userDrawn="1"/>
        </p:nvSpPr>
        <p:spPr>
          <a:xfrm>
            <a:off x="3311691" y="4850816"/>
            <a:ext cx="4320480" cy="338554"/>
          </a:xfrm>
          <a:prstGeom prst="rect">
            <a:avLst/>
          </a:prstGeom>
          <a:noFill/>
        </p:spPr>
        <p:txBody>
          <a:bodyPr wrap="square" rtlCol="0">
            <a:spAutoFit/>
          </a:bodyPr>
          <a:lstStyle/>
          <a:p>
            <a:r>
              <a:rPr lang="fi-FI" sz="1600">
                <a:solidFill>
                  <a:schemeClr val="bg1">
                    <a:lumMod val="65000"/>
                  </a:schemeClr>
                </a:solidFill>
                <a:latin typeface="Trebuchet MS" pitchFamily="34" charset="0"/>
              </a:rPr>
              <a:t>uudenmaanliitto.fi</a:t>
            </a:r>
          </a:p>
        </p:txBody>
      </p:sp>
      <p:pic>
        <p:nvPicPr>
          <p:cNvPr id="10" name="Kuva 9" descr="UML asioiden edistäjä, puolestapuhuja.png"/>
          <p:cNvPicPr>
            <a:picLocks noChangeAspect="1"/>
          </p:cNvPicPr>
          <p:nvPr userDrawn="1"/>
        </p:nvPicPr>
        <p:blipFill>
          <a:blip r:embed="rId3" cstate="print"/>
          <a:stretch>
            <a:fillRect/>
          </a:stretch>
        </p:blipFill>
        <p:spPr>
          <a:xfrm>
            <a:off x="2735627" y="2276873"/>
            <a:ext cx="6339316" cy="2596681"/>
          </a:xfrm>
          <a:prstGeom prst="rect">
            <a:avLst/>
          </a:prstGeom>
        </p:spPr>
      </p:pic>
    </p:spTree>
    <p:extLst>
      <p:ext uri="{BB962C8B-B14F-4D97-AF65-F5344CB8AC3E}">
        <p14:creationId xmlns:p14="http://schemas.microsoft.com/office/powerpoint/2010/main" val="1265451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petusdia ruotsi">
    <p:spTree>
      <p:nvGrpSpPr>
        <p:cNvPr id="1" name=""/>
        <p:cNvGrpSpPr/>
        <p:nvPr/>
      </p:nvGrpSpPr>
      <p:grpSpPr>
        <a:xfrm>
          <a:off x="0" y="0"/>
          <a:ext cx="0" cy="0"/>
          <a:chOff x="0" y="0"/>
          <a:chExt cx="0" cy="0"/>
        </a:xfrm>
      </p:grpSpPr>
      <p:pic>
        <p:nvPicPr>
          <p:cNvPr id="5" name="Kuva 4" descr="heittomerkki.png"/>
          <p:cNvPicPr>
            <a:picLocks noChangeAspect="1"/>
          </p:cNvPicPr>
          <p:nvPr userDrawn="1"/>
        </p:nvPicPr>
        <p:blipFill>
          <a:blip r:embed="rId2" cstate="print"/>
          <a:stretch>
            <a:fillRect/>
          </a:stretch>
        </p:blipFill>
        <p:spPr>
          <a:xfrm>
            <a:off x="2063552" y="1628800"/>
            <a:ext cx="1911287" cy="1741932"/>
          </a:xfrm>
          <a:prstGeom prst="rect">
            <a:avLst/>
          </a:prstGeom>
        </p:spPr>
      </p:pic>
      <p:sp>
        <p:nvSpPr>
          <p:cNvPr id="7" name="Tekstikehys 6"/>
          <p:cNvSpPr txBox="1"/>
          <p:nvPr userDrawn="1"/>
        </p:nvSpPr>
        <p:spPr>
          <a:xfrm>
            <a:off x="3311691" y="4725144"/>
            <a:ext cx="4320480" cy="338554"/>
          </a:xfrm>
          <a:prstGeom prst="rect">
            <a:avLst/>
          </a:prstGeom>
          <a:noFill/>
        </p:spPr>
        <p:txBody>
          <a:bodyPr wrap="square" rtlCol="0">
            <a:spAutoFit/>
          </a:bodyPr>
          <a:lstStyle/>
          <a:p>
            <a:r>
              <a:rPr lang="fi-FI" sz="1600">
                <a:solidFill>
                  <a:schemeClr val="bg1">
                    <a:lumMod val="65000"/>
                  </a:schemeClr>
                </a:solidFill>
                <a:latin typeface="Trebuchet MS" pitchFamily="34" charset="0"/>
              </a:rPr>
              <a:t>uudenmaanliitto.fi/</a:t>
            </a:r>
            <a:r>
              <a:rPr lang="fi-FI" sz="1600" err="1">
                <a:solidFill>
                  <a:schemeClr val="bg1">
                    <a:lumMod val="65000"/>
                  </a:schemeClr>
                </a:solidFill>
                <a:latin typeface="Trebuchet MS" pitchFamily="34" charset="0"/>
              </a:rPr>
              <a:t>sv</a:t>
            </a:r>
            <a:endParaRPr lang="fi-FI" sz="1600">
              <a:solidFill>
                <a:schemeClr val="bg1">
                  <a:lumMod val="65000"/>
                </a:schemeClr>
              </a:solidFill>
              <a:latin typeface="Trebuchet MS" pitchFamily="34" charset="0"/>
            </a:endParaRPr>
          </a:p>
        </p:txBody>
      </p:sp>
      <p:pic>
        <p:nvPicPr>
          <p:cNvPr id="6" name="Kuva 5" descr="UML asioiden edistäjä, puolestapuhuja RU.png"/>
          <p:cNvPicPr>
            <a:picLocks noChangeAspect="1"/>
          </p:cNvPicPr>
          <p:nvPr userDrawn="1"/>
        </p:nvPicPr>
        <p:blipFill>
          <a:blip r:embed="rId3" cstate="print"/>
          <a:stretch>
            <a:fillRect/>
          </a:stretch>
        </p:blipFill>
        <p:spPr>
          <a:xfrm>
            <a:off x="2831638" y="2204865"/>
            <a:ext cx="6339316" cy="2596681"/>
          </a:xfrm>
          <a:prstGeom prst="rect">
            <a:avLst/>
          </a:prstGeom>
        </p:spPr>
      </p:pic>
    </p:spTree>
    <p:extLst>
      <p:ext uri="{BB962C8B-B14F-4D97-AF65-F5344CB8AC3E}">
        <p14:creationId xmlns:p14="http://schemas.microsoft.com/office/powerpoint/2010/main" val="322039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petusdia englanti">
    <p:spTree>
      <p:nvGrpSpPr>
        <p:cNvPr id="1" name=""/>
        <p:cNvGrpSpPr/>
        <p:nvPr/>
      </p:nvGrpSpPr>
      <p:grpSpPr>
        <a:xfrm>
          <a:off x="0" y="0"/>
          <a:ext cx="0" cy="0"/>
          <a:chOff x="0" y="0"/>
          <a:chExt cx="0" cy="0"/>
        </a:xfrm>
      </p:grpSpPr>
      <p:pic>
        <p:nvPicPr>
          <p:cNvPr id="5" name="Kuva 4" descr="heittomerkki.png"/>
          <p:cNvPicPr>
            <a:picLocks noChangeAspect="1"/>
          </p:cNvPicPr>
          <p:nvPr userDrawn="1"/>
        </p:nvPicPr>
        <p:blipFill>
          <a:blip r:embed="rId2" cstate="print"/>
          <a:stretch>
            <a:fillRect/>
          </a:stretch>
        </p:blipFill>
        <p:spPr>
          <a:xfrm>
            <a:off x="1847528" y="1484784"/>
            <a:ext cx="1911287" cy="1741932"/>
          </a:xfrm>
          <a:prstGeom prst="rect">
            <a:avLst/>
          </a:prstGeom>
        </p:spPr>
      </p:pic>
      <p:pic>
        <p:nvPicPr>
          <p:cNvPr id="10" name="Kuva 9" descr="UML asioiden edistäjä, puolestapuhuja.png"/>
          <p:cNvPicPr>
            <a:picLocks noChangeAspect="1"/>
          </p:cNvPicPr>
          <p:nvPr userDrawn="1"/>
        </p:nvPicPr>
        <p:blipFill>
          <a:blip r:embed="rId3" cstate="print"/>
          <a:stretch>
            <a:fillRect/>
          </a:stretch>
        </p:blipFill>
        <p:spPr>
          <a:xfrm>
            <a:off x="2927648" y="2132857"/>
            <a:ext cx="6296647" cy="2535726"/>
          </a:xfrm>
          <a:prstGeom prst="rect">
            <a:avLst/>
          </a:prstGeom>
        </p:spPr>
      </p:pic>
      <p:sp>
        <p:nvSpPr>
          <p:cNvPr id="7" name="Tekstikehys 6"/>
          <p:cNvSpPr txBox="1"/>
          <p:nvPr userDrawn="1"/>
        </p:nvSpPr>
        <p:spPr>
          <a:xfrm>
            <a:off x="3503712" y="4499306"/>
            <a:ext cx="4320480" cy="338554"/>
          </a:xfrm>
          <a:prstGeom prst="rect">
            <a:avLst/>
          </a:prstGeom>
          <a:noFill/>
        </p:spPr>
        <p:txBody>
          <a:bodyPr wrap="square" rtlCol="0">
            <a:spAutoFit/>
          </a:bodyPr>
          <a:lstStyle/>
          <a:p>
            <a:r>
              <a:rPr lang="fi-FI" sz="1600">
                <a:solidFill>
                  <a:schemeClr val="bg1">
                    <a:lumMod val="65000"/>
                  </a:schemeClr>
                </a:solidFill>
                <a:latin typeface="Trebuchet MS" pitchFamily="34" charset="0"/>
              </a:rPr>
              <a:t>uudenmaanliitto.fi/en</a:t>
            </a:r>
          </a:p>
        </p:txBody>
      </p:sp>
    </p:spTree>
    <p:extLst>
      <p:ext uri="{BB962C8B-B14F-4D97-AF65-F5344CB8AC3E}">
        <p14:creationId xmlns:p14="http://schemas.microsoft.com/office/powerpoint/2010/main" val="358526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oitusdia, lisää taustakuva">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0" indent="0">
              <a:buNone/>
              <a:defRPr b="0"/>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a:p>
            <a:endParaRPr lang="fi-FI"/>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a:off x="0" y="2276872"/>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endParaRPr lang="fi-FI"/>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95400" y="2492896"/>
            <a:ext cx="5717519" cy="2448272"/>
          </a:xfrm>
        </p:spPr>
        <p:txBody>
          <a:bodyPr>
            <a:normAutofit/>
          </a:bodyPr>
          <a:lstStyle>
            <a:lvl1pP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95400" y="5055718"/>
            <a:ext cx="5717519" cy="965570"/>
          </a:xfrm>
        </p:spPr>
        <p:txBody>
          <a:bodyPr/>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endParaRPr lang="fi-FI"/>
          </a:p>
        </p:txBody>
      </p:sp>
    </p:spTree>
    <p:extLst>
      <p:ext uri="{BB962C8B-B14F-4D97-AF65-F5344CB8AC3E}">
        <p14:creationId xmlns:p14="http://schemas.microsoft.com/office/powerpoint/2010/main" val="148676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kstisisältö, kuva oikealla">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62D17FDE-4544-42B4-5581-C60C1501E9B6}"/>
              </a:ext>
              <a:ext uri="{C183D7F6-B498-43B3-948B-1728B52AA6E4}">
                <adec:decorative xmlns:adec="http://schemas.microsoft.com/office/drawing/2017/decorative" val="1"/>
              </a:ext>
            </a:extLst>
          </p:cNvPr>
          <p:cNvSpPr>
            <a:spLocks noGrp="1"/>
          </p:cNvSpPr>
          <p:nvPr>
            <p:ph type="pic" sz="quarter" idx="12" hasCustomPrompt="1"/>
          </p:nvPr>
        </p:nvSpPr>
        <p:spPr>
          <a:xfrm>
            <a:off x="6972000" y="0"/>
            <a:ext cx="5220000" cy="6858000"/>
          </a:xfrm>
          <a:custGeom>
            <a:avLst/>
            <a:gdLst>
              <a:gd name="connsiteX0" fmla="*/ 0 w 5220000"/>
              <a:gd name="connsiteY0" fmla="*/ 0 h 6858000"/>
              <a:gd name="connsiteX1" fmla="*/ 5220000 w 5220000"/>
              <a:gd name="connsiteY1" fmla="*/ 0 h 6858000"/>
              <a:gd name="connsiteX2" fmla="*/ 5220000 w 5220000"/>
              <a:gd name="connsiteY2" fmla="*/ 6858000 h 6858000"/>
              <a:gd name="connsiteX3" fmla="*/ 1284240 w 5220000"/>
              <a:gd name="connsiteY3" fmla="*/ 6858000 h 6858000"/>
              <a:gd name="connsiteX4" fmla="*/ 1284240 w 5220000"/>
              <a:gd name="connsiteY4" fmla="*/ 1942000 h 6858000"/>
              <a:gd name="connsiteX5" fmla="*/ 9798 w 5220000"/>
              <a:gd name="connsiteY5" fmla="*/ 620688 h 6858000"/>
              <a:gd name="connsiteX6" fmla="*/ 0 w 5220000"/>
              <a:gd name="connsiteY6"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858000"/>
                </a:lnTo>
                <a:lnTo>
                  <a:pt x="1284240" y="6858000"/>
                </a:lnTo>
                <a:lnTo>
                  <a:pt x="1284240" y="1942000"/>
                </a:lnTo>
                <a:cubicBezTo>
                  <a:pt x="1284240" y="1212260"/>
                  <a:pt x="713654" y="620688"/>
                  <a:pt x="9798" y="620688"/>
                </a:cubicBezTo>
                <a:lnTo>
                  <a:pt x="0" y="620688"/>
                </a:lnTo>
                <a:close/>
              </a:path>
            </a:pathLst>
          </a:custGeom>
        </p:spPr>
        <p:txBody>
          <a:bodyPr wrap="square">
            <a:noAutofit/>
          </a:bodyPr>
          <a:lstStyle>
            <a:lvl1pPr>
              <a:defRPr/>
            </a:lvl1pPr>
          </a:lstStyle>
          <a:p>
            <a:r>
              <a:rPr lang="fi-FI"/>
              <a:t>Kuvan lisääminen: valitse tämä kehys-&gt; Lisää-välilehti-&gt;Kuvat</a:t>
            </a:r>
          </a:p>
        </p:txBody>
      </p:sp>
      <p:sp>
        <p:nvSpPr>
          <p:cNvPr id="9" name="Vapaamuotoinen: Muoto 8">
            <a:extLst>
              <a:ext uri="{FF2B5EF4-FFF2-40B4-BE49-F238E27FC236}">
                <a16:creationId xmlns:a16="http://schemas.microsoft.com/office/drawing/2014/main" id="{C8AE9F03-8D7B-40A8-96FB-CBC0F4A1E8FA}"/>
              </a:ext>
              <a:ext uri="{C183D7F6-B498-43B3-948B-1728B52AA6E4}">
                <adec:decorative xmlns:adec="http://schemas.microsoft.com/office/drawing/2017/decorative" val="1"/>
              </a:ext>
            </a:extLst>
          </p:cNvPr>
          <p:cNvSpPr>
            <a:spLocks/>
          </p:cNvSpPr>
          <p:nvPr userDrawn="1"/>
        </p:nvSpPr>
        <p:spPr>
          <a:xfrm>
            <a:off x="0"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79376" y="908720"/>
            <a:ext cx="6768752" cy="144016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79376" y="2420888"/>
            <a:ext cx="6769149" cy="4176762"/>
          </a:xfrm>
        </p:spPr>
        <p:txBody>
          <a:bodyPr/>
          <a:lstStyle>
            <a:lvl1pPr marL="342900" indent="-342900">
              <a:buFont typeface="Arial" panose="020B0604020202020204" pitchFamily="34" charset="0"/>
              <a:buChar char="•"/>
              <a:defRPr/>
            </a:lvl1pPr>
            <a:lvl3pPr>
              <a:spcAft>
                <a:spcPts val="600"/>
              </a:spcAft>
              <a:defRPr/>
            </a:lvl3pPr>
            <a:lvl4pPr>
              <a:spcBef>
                <a:spcPts val="0"/>
              </a:spcBef>
              <a:spcAft>
                <a:spcPts val="600"/>
              </a:spcAft>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1889335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422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Aloitusdia suomi-ruotsi">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072" y="1772816"/>
            <a:ext cx="4640928" cy="5112568"/>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dirty="0"/>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spTree>
    <p:extLst>
      <p:ext uri="{BB962C8B-B14F-4D97-AF65-F5344CB8AC3E}">
        <p14:creationId xmlns:p14="http://schemas.microsoft.com/office/powerpoint/2010/main" val="4049336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Aloitusdia Uusimaa-ohjelma 2.0">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4192" y="2073692"/>
            <a:ext cx="4367808" cy="4811692"/>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dirty="0"/>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pic>
        <p:nvPicPr>
          <p:cNvPr id="4" name="Kuva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480376" y="435765"/>
            <a:ext cx="2216321" cy="1368152"/>
          </a:xfrm>
          <a:prstGeom prst="rect">
            <a:avLst/>
          </a:prstGeom>
        </p:spPr>
      </p:pic>
    </p:spTree>
    <p:extLst>
      <p:ext uri="{BB962C8B-B14F-4D97-AF65-F5344CB8AC3E}">
        <p14:creationId xmlns:p14="http://schemas.microsoft.com/office/powerpoint/2010/main" val="1478478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Aloitusdia Uusimaa-kaav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4192" y="2073692"/>
            <a:ext cx="4367808" cy="4811692"/>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dirty="0"/>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pic>
        <p:nvPicPr>
          <p:cNvPr id="6" name="Kuva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480376" y="394255"/>
            <a:ext cx="2281436" cy="1482933"/>
          </a:xfrm>
          <a:prstGeom prst="rect">
            <a:avLst/>
          </a:prstGeom>
        </p:spPr>
      </p:pic>
    </p:spTree>
    <p:extLst>
      <p:ext uri="{BB962C8B-B14F-4D97-AF65-F5344CB8AC3E}">
        <p14:creationId xmlns:p14="http://schemas.microsoft.com/office/powerpoint/2010/main" val="3430840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1_Aloitusdia englanti">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072" y="1772816"/>
            <a:ext cx="4640928" cy="5112568"/>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dirty="0"/>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nimi ja päivämäärä</a:t>
            </a:r>
          </a:p>
        </p:txBody>
      </p:sp>
      <p:pic>
        <p:nvPicPr>
          <p:cNvPr id="8" name="Kuva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5413" y="548680"/>
            <a:ext cx="1582650" cy="1695123"/>
          </a:xfrm>
          <a:prstGeom prst="rect">
            <a:avLst/>
          </a:prstGeom>
        </p:spPr>
      </p:pic>
    </p:spTree>
    <p:extLst>
      <p:ext uri="{BB962C8B-B14F-4D97-AF65-F5344CB8AC3E}">
        <p14:creationId xmlns:p14="http://schemas.microsoft.com/office/powerpoint/2010/main" val="2484658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hasCustomPrompt="1"/>
          </p:nvPr>
        </p:nvSpPr>
        <p:spPr/>
        <p:txBody>
          <a:bodyPr/>
          <a:lstStyle>
            <a:lvl1pPr>
              <a:defRPr/>
            </a:lvl1pPr>
            <a:lvl2pPr>
              <a:defRPr/>
            </a:lvl2pPr>
            <a:lvl3pPr marL="1143000" marR="0"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dirty="0"/>
              <a:t>Lisää teksti</a:t>
            </a:r>
          </a:p>
          <a:p>
            <a:pPr lvl="1"/>
            <a:r>
              <a:rPr lang="fi-FI" dirty="0"/>
              <a:t>Lisää luettelo 1</a:t>
            </a:r>
          </a:p>
          <a:p>
            <a:pPr lvl="2"/>
            <a:r>
              <a:rPr lang="fi-FI" dirty="0"/>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dirty="0"/>
              <a:t>Lisää luettelo 3</a:t>
            </a:r>
          </a:p>
        </p:txBody>
      </p:sp>
    </p:spTree>
    <p:extLst>
      <p:ext uri="{BB962C8B-B14F-4D97-AF65-F5344CB8AC3E}">
        <p14:creationId xmlns:p14="http://schemas.microsoft.com/office/powerpoint/2010/main" val="1863825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tsikko, kuva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hasCustomPrompt="1"/>
          </p:nvPr>
        </p:nvSpPr>
        <p:spPr>
          <a:xfrm>
            <a:off x="4463819" y="1844824"/>
            <a:ext cx="7118581" cy="4608512"/>
          </a:xfrm>
        </p:spPr>
        <p:txBody>
          <a:bodyPr/>
          <a:lstStyle>
            <a:lvl1pPr>
              <a:defRPr/>
            </a:lvl1pPr>
            <a:lvl2pPr>
              <a:defRPr baseline="0"/>
            </a:lvl2pPr>
            <a:lvl3pPr>
              <a:defRPr baseline="0"/>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dirty="0"/>
              <a:t>Lisää teksti</a:t>
            </a:r>
          </a:p>
          <a:p>
            <a:pPr lvl="1"/>
            <a:r>
              <a:rPr lang="fi-FI" dirty="0"/>
              <a:t>Lisää luettelo 1</a:t>
            </a:r>
          </a:p>
          <a:p>
            <a:pPr lvl="2"/>
            <a:r>
              <a:rPr lang="fi-FI" dirty="0"/>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dirty="0"/>
              <a:t>Lisää luettelo 3</a:t>
            </a:r>
          </a:p>
        </p:txBody>
      </p:sp>
      <p:sp>
        <p:nvSpPr>
          <p:cNvPr id="10" name="Kuvan paikkamerkki 9"/>
          <p:cNvSpPr>
            <a:spLocks noGrp="1"/>
          </p:cNvSpPr>
          <p:nvPr>
            <p:ph type="pic" sz="quarter" idx="12"/>
          </p:nvPr>
        </p:nvSpPr>
        <p:spPr>
          <a:xfrm>
            <a:off x="623393" y="1844676"/>
            <a:ext cx="3551767" cy="4608513"/>
          </a:xfrm>
        </p:spPr>
        <p:txBody>
          <a:bodyPr/>
          <a:lstStyle>
            <a:lvl1pPr>
              <a:defRPr baseline="0"/>
            </a:lvl1pPr>
          </a:lstStyle>
          <a:p>
            <a:r>
              <a:rPr lang="fi-FI"/>
              <a:t>Lisää kuva napsauttamalla kuvaketta</a:t>
            </a:r>
            <a:endParaRPr lang="fi-FI" dirty="0"/>
          </a:p>
        </p:txBody>
      </p:sp>
    </p:spTree>
    <p:extLst>
      <p:ext uri="{BB962C8B-B14F-4D97-AF65-F5344CB8AC3E}">
        <p14:creationId xmlns:p14="http://schemas.microsoft.com/office/powerpoint/2010/main" val="4066561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Otsikko ja 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hasCustomPrompt="1"/>
          </p:nvPr>
        </p:nvSpPr>
        <p:spPr>
          <a:xfrm>
            <a:off x="609600" y="1844825"/>
            <a:ext cx="5384800" cy="4281339"/>
          </a:xfrm>
        </p:spPr>
        <p:txBody>
          <a:bodyPr/>
          <a:lstStyle>
            <a:lvl1pPr>
              <a:defRPr sz="28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fi-FI" dirty="0"/>
              <a:t>Lisää teksti</a:t>
            </a:r>
          </a:p>
          <a:p>
            <a:pPr lvl="1"/>
            <a:r>
              <a:rPr lang="fi-FI" dirty="0"/>
              <a:t>Lisää luettelo 1</a:t>
            </a:r>
          </a:p>
          <a:p>
            <a:pPr lvl="2"/>
            <a:r>
              <a:rPr lang="fi-FI" dirty="0"/>
              <a:t>Lisää luettelo 2</a:t>
            </a:r>
          </a:p>
        </p:txBody>
      </p:sp>
      <p:sp>
        <p:nvSpPr>
          <p:cNvPr id="4" name="Sisällön paikkamerkki 3"/>
          <p:cNvSpPr>
            <a:spLocks noGrp="1"/>
          </p:cNvSpPr>
          <p:nvPr>
            <p:ph sz="half" idx="2" hasCustomPrompt="1"/>
          </p:nvPr>
        </p:nvSpPr>
        <p:spPr>
          <a:xfrm>
            <a:off x="6197600" y="1844825"/>
            <a:ext cx="5384800" cy="4281339"/>
          </a:xfrm>
        </p:spPr>
        <p:txBody>
          <a:bodyPr/>
          <a:lstStyle>
            <a:lvl1pPr>
              <a:defRPr sz="28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
                <a:srgbClr val="F49915"/>
              </a:buClr>
              <a:buSzTx/>
              <a:buFontTx/>
              <a:buNone/>
              <a:tabLst/>
              <a:defRPr/>
            </a:pPr>
            <a:r>
              <a:rPr lang="fi-FI" dirty="0"/>
              <a:t>Lisää teksti</a:t>
            </a:r>
          </a:p>
          <a:p>
            <a:pPr lvl="1"/>
            <a:r>
              <a:rPr lang="fi-FI" dirty="0"/>
              <a:t>Lisää luettelo 1</a:t>
            </a:r>
          </a:p>
          <a:p>
            <a:pPr lvl="2"/>
            <a:r>
              <a:rPr lang="fi-FI" dirty="0"/>
              <a:t>Lisää luettelo 2</a:t>
            </a:r>
          </a:p>
        </p:txBody>
      </p:sp>
    </p:spTree>
    <p:extLst>
      <p:ext uri="{BB962C8B-B14F-4D97-AF65-F5344CB8AC3E}">
        <p14:creationId xmlns:p14="http://schemas.microsoft.com/office/powerpoint/2010/main" val="3184921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4" name="Otsikko 1"/>
          <p:cNvSpPr>
            <a:spLocks noGrp="1"/>
          </p:cNvSpPr>
          <p:nvPr>
            <p:ph type="title" hasCustomPrompt="1"/>
          </p:nvPr>
        </p:nvSpPr>
        <p:spPr>
          <a:xfrm>
            <a:off x="609600" y="274638"/>
            <a:ext cx="10972800" cy="1143000"/>
          </a:xfrm>
        </p:spPr>
        <p:txBody>
          <a:bodyPr/>
          <a:lstStyle>
            <a:lvl1pPr>
              <a:defRPr/>
            </a:lvl1pPr>
          </a:lstStyle>
          <a:p>
            <a:r>
              <a:rPr lang="fi-FI" dirty="0"/>
              <a:t>Lisää otsikko</a:t>
            </a:r>
          </a:p>
        </p:txBody>
      </p:sp>
    </p:spTree>
    <p:extLst>
      <p:ext uri="{BB962C8B-B14F-4D97-AF65-F5344CB8AC3E}">
        <p14:creationId xmlns:p14="http://schemas.microsoft.com/office/powerpoint/2010/main" val="426432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oitusdia, lisää taustakuva 2">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342900" indent="-342900" algn="l">
              <a:buFont typeface="Arial" panose="020B0604020202020204" pitchFamily="34" charset="0"/>
              <a:buChar char="•"/>
              <a:defRPr/>
            </a:lvl1pPr>
            <a:lvl9pPr>
              <a:defRPr/>
            </a:lvl9pPr>
          </a:lstStyle>
          <a:p>
            <a:pPr marL="0" marR="0" lvl="0" indent="0" algn="ctr" defTabSz="914400" rtl="0" eaLnBrk="1" fontAlgn="auto" latinLnBrk="0" hangingPunct="1">
              <a:lnSpc>
                <a:spcPct val="100000"/>
              </a:lnSpc>
              <a:spcBef>
                <a:spcPts val="600"/>
              </a:spcBef>
              <a:spcAft>
                <a:spcPts val="600"/>
              </a:spcAft>
              <a:buClr>
                <a:srgbClr val="F49915"/>
              </a:buClr>
              <a:buSzTx/>
              <a:buFont typeface="Arial" panose="020B0604020202020204" pitchFamily="34" charset="0"/>
              <a:buNone/>
              <a:tabLst/>
              <a:defRPr/>
            </a:pPr>
            <a:r>
              <a:rPr lang="fi-FI"/>
              <a:t>                                                             Lisää tähän itse taustakuva: </a:t>
            </a:r>
            <a:br>
              <a:rPr lang="fi-FI"/>
            </a:br>
            <a:r>
              <a:rPr lang="fi-FI"/>
              <a:t>		                                                              Valitse tämä kehys -&gt; Lisää-välilehti -&gt; Kuvat</a:t>
            </a:r>
            <a:br>
              <a:rPr lang="fi-FI"/>
            </a:br>
            <a:endParaRPr lang="fi-FI"/>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flipH="1">
            <a:off x="5015880" y="2034000"/>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endParaRPr lang="fi-FI"/>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711281" y="2492896"/>
            <a:ext cx="5569296" cy="2448272"/>
          </a:xfrm>
        </p:spPr>
        <p:txBody>
          <a:bodyPr>
            <a:normAutofit/>
          </a:bodyPr>
          <a:lstStyle>
            <a:lvl1pPr algn="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722524" y="5085184"/>
            <a:ext cx="5569296" cy="965570"/>
          </a:xfrm>
        </p:spPr>
        <p:txBody>
          <a:bodyPr/>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hasCustomPrompt="1"/>
          </p:nvPr>
        </p:nvSpPr>
        <p:spPr>
          <a:xfrm>
            <a:off x="0" y="0"/>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r>
              <a:rPr lang="fi-FI"/>
              <a:t>	</a:t>
            </a:r>
          </a:p>
        </p:txBody>
      </p:sp>
    </p:spTree>
    <p:extLst>
      <p:ext uri="{BB962C8B-B14F-4D97-AF65-F5344CB8AC3E}">
        <p14:creationId xmlns:p14="http://schemas.microsoft.com/office/powerpoint/2010/main" val="4190062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4" name="Suorakulmio 3"/>
          <p:cNvSpPr/>
          <p:nvPr userDrawn="1"/>
        </p:nvSpPr>
        <p:spPr>
          <a:xfrm>
            <a:off x="8688288" y="4221088"/>
            <a:ext cx="3515883"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2456626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Lopetusdia suomi">
    <p:spTree>
      <p:nvGrpSpPr>
        <p:cNvPr id="1" name=""/>
        <p:cNvGrpSpPr/>
        <p:nvPr/>
      </p:nvGrpSpPr>
      <p:grpSpPr>
        <a:xfrm>
          <a:off x="0" y="0"/>
          <a:ext cx="0" cy="0"/>
          <a:chOff x="0" y="0"/>
          <a:chExt cx="0" cy="0"/>
        </a:xfrm>
      </p:grpSpPr>
      <p:sp>
        <p:nvSpPr>
          <p:cNvPr id="9" name="Tekstiruutu 8">
            <a:extLst>
              <a:ext uri="{FF2B5EF4-FFF2-40B4-BE49-F238E27FC236}">
                <a16:creationId xmlns:a16="http://schemas.microsoft.com/office/drawing/2014/main" id="{78414D3D-46F0-4F28-AD57-3FC040C9DCCC}"/>
              </a:ext>
              <a:ext uri="{C183D7F6-B498-43B3-948B-1728B52AA6E4}">
                <adec:decorative xmlns:adec="http://schemas.microsoft.com/office/drawing/2017/decorative" val="1"/>
              </a:ext>
            </a:extLst>
          </p:cNvPr>
          <p:cNvSpPr txBox="1"/>
          <p:nvPr userDrawn="1"/>
        </p:nvSpPr>
        <p:spPr>
          <a:xfrm>
            <a:off x="2783632" y="649315"/>
            <a:ext cx="1335505" cy="3770263"/>
          </a:xfrm>
          <a:prstGeom prst="rect">
            <a:avLst/>
          </a:prstGeom>
          <a:noFill/>
        </p:spPr>
        <p:txBody>
          <a:bodyPr wrap="square" rtlCol="0">
            <a:spAutoFit/>
          </a:bodyPr>
          <a:lstStyle/>
          <a:p>
            <a:r>
              <a:rPr lang="fi-FI" sz="23900" dirty="0">
                <a:solidFill>
                  <a:schemeClr val="bg1">
                    <a:lumMod val="50000"/>
                  </a:schemeClr>
                </a:solidFill>
                <a:latin typeface="+mj-lt"/>
              </a:rPr>
              <a:t>”</a:t>
            </a:r>
          </a:p>
        </p:txBody>
      </p:sp>
      <p:sp>
        <p:nvSpPr>
          <p:cNvPr id="11" name="Tekstiruutu 10">
            <a:extLst>
              <a:ext uri="{FF2B5EF4-FFF2-40B4-BE49-F238E27FC236}">
                <a16:creationId xmlns:a16="http://schemas.microsoft.com/office/drawing/2014/main" id="{F4913003-905E-4075-A10A-9E71B56C6C05}"/>
              </a:ext>
            </a:extLst>
          </p:cNvPr>
          <p:cNvSpPr txBox="1"/>
          <p:nvPr userDrawn="1"/>
        </p:nvSpPr>
        <p:spPr>
          <a:xfrm>
            <a:off x="4420996" y="1846483"/>
            <a:ext cx="5161548" cy="2062103"/>
          </a:xfrm>
          <a:prstGeom prst="rect">
            <a:avLst/>
          </a:prstGeom>
          <a:noFill/>
          <a:ln>
            <a:noFill/>
          </a:ln>
        </p:spPr>
        <p:txBody>
          <a:bodyPr wrap="square" lIns="91440" tIns="45720" rIns="91440" bIns="45720" rtlCol="0" anchor="t">
            <a:spAutoFit/>
          </a:bodyPr>
          <a:lstStyle/>
          <a:p>
            <a:r>
              <a:rPr lang="fi-FI" sz="3200" b="1" i="1" dirty="0">
                <a:solidFill>
                  <a:schemeClr val="accent1"/>
                </a:solidFill>
                <a:latin typeface="+mj-lt"/>
              </a:rPr>
              <a:t>Kaavoihin </a:t>
            </a:r>
          </a:p>
          <a:p>
            <a:r>
              <a:rPr lang="fi-FI" sz="3200" b="1" i="1" dirty="0">
                <a:solidFill>
                  <a:schemeClr val="accent1"/>
                </a:solidFill>
                <a:latin typeface="+mj-lt"/>
              </a:rPr>
              <a:t>kangistumaton</a:t>
            </a:r>
          </a:p>
          <a:p>
            <a:r>
              <a:rPr lang="fi-FI" sz="3200" b="1" i="1" dirty="0">
                <a:solidFill>
                  <a:schemeClr val="accent1"/>
                </a:solidFill>
                <a:latin typeface="+mj-lt"/>
              </a:rPr>
              <a:t>maailmanluokan </a:t>
            </a:r>
            <a:br>
              <a:rPr lang="fi-FI" sz="3200" b="1" i="1" dirty="0">
                <a:solidFill>
                  <a:schemeClr val="accent1"/>
                </a:solidFill>
                <a:latin typeface="+mj-lt"/>
              </a:rPr>
            </a:br>
            <a:r>
              <a:rPr lang="fi-FI" sz="3200" b="1" i="1" dirty="0">
                <a:solidFill>
                  <a:schemeClr val="accent1"/>
                </a:solidFill>
                <a:latin typeface="+mj-lt"/>
              </a:rPr>
              <a:t>alueen kehittäjä</a:t>
            </a:r>
            <a:endParaRPr lang="fi-FI" sz="3200" b="1" i="1" dirty="0">
              <a:solidFill>
                <a:schemeClr val="accent1"/>
              </a:solidFill>
            </a:endParaRPr>
          </a:p>
        </p:txBody>
      </p:sp>
      <p:pic>
        <p:nvPicPr>
          <p:cNvPr id="13" name="Kuva 12" descr="verkkosivuston kuvaikoni">
            <a:extLst>
              <a:ext uri="{FF2B5EF4-FFF2-40B4-BE49-F238E27FC236}">
                <a16:creationId xmlns:a16="http://schemas.microsoft.com/office/drawing/2014/main" id="{F6764D9F-BABF-4D40-895A-CD965E1EAB29}"/>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53696" y="5857931"/>
            <a:ext cx="493446" cy="493446"/>
          </a:xfrm>
          <a:prstGeom prst="rect">
            <a:avLst/>
          </a:prstGeom>
        </p:spPr>
      </p:pic>
      <p:sp>
        <p:nvSpPr>
          <p:cNvPr id="14" name="Tekstikehys 6">
            <a:extLst>
              <a:ext uri="{FF2B5EF4-FFF2-40B4-BE49-F238E27FC236}">
                <a16:creationId xmlns:a16="http://schemas.microsoft.com/office/drawing/2014/main" id="{F3688B71-D9E6-4FA2-BA21-E12388A60E5C}"/>
              </a:ext>
            </a:extLst>
          </p:cNvPr>
          <p:cNvSpPr txBox="1"/>
          <p:nvPr userDrawn="1"/>
        </p:nvSpPr>
        <p:spPr>
          <a:xfrm>
            <a:off x="1048000" y="5857931"/>
            <a:ext cx="2530032" cy="400110"/>
          </a:xfrm>
          <a:prstGeom prst="rect">
            <a:avLst/>
          </a:prstGeom>
          <a:noFill/>
        </p:spPr>
        <p:txBody>
          <a:bodyPr wrap="square" rtlCol="0">
            <a:spAutoFit/>
          </a:bodyPr>
          <a:lstStyle/>
          <a:p>
            <a:r>
              <a:rPr lang="fi-FI" sz="2000" dirty="0">
                <a:solidFill>
                  <a:schemeClr val="tx1"/>
                </a:solidFill>
                <a:latin typeface="Trebuchet MS" pitchFamily="34" charset="0"/>
              </a:rPr>
              <a:t>uudenmaanliitto.fi</a:t>
            </a:r>
          </a:p>
        </p:txBody>
      </p:sp>
      <p:pic>
        <p:nvPicPr>
          <p:cNvPr id="15" name="Kuva 14" descr="Twitterin kuvaikoni">
            <a:extLst>
              <a:ext uri="{FF2B5EF4-FFF2-40B4-BE49-F238E27FC236}">
                <a16:creationId xmlns:a16="http://schemas.microsoft.com/office/drawing/2014/main" id="{D1BFEE25-7925-4313-9367-6E3B4A1AA461}"/>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740956" y="5820628"/>
            <a:ext cx="488087" cy="488087"/>
          </a:xfrm>
          <a:prstGeom prst="rect">
            <a:avLst/>
          </a:prstGeom>
        </p:spPr>
      </p:pic>
      <p:sp>
        <p:nvSpPr>
          <p:cNvPr id="16" name="Suorakulmio 15">
            <a:extLst>
              <a:ext uri="{FF2B5EF4-FFF2-40B4-BE49-F238E27FC236}">
                <a16:creationId xmlns:a16="http://schemas.microsoft.com/office/drawing/2014/main" id="{70770210-B515-4AAC-B0A1-53F8087E1786}"/>
              </a:ext>
            </a:extLst>
          </p:cNvPr>
          <p:cNvSpPr/>
          <p:nvPr userDrawn="1"/>
        </p:nvSpPr>
        <p:spPr>
          <a:xfrm>
            <a:off x="4220157" y="5838718"/>
            <a:ext cx="2294218" cy="400110"/>
          </a:xfrm>
          <a:prstGeom prst="rect">
            <a:avLst/>
          </a:prstGeom>
        </p:spPr>
        <p:txBody>
          <a:bodyPr wrap="none">
            <a:spAutoFit/>
          </a:bodyPr>
          <a:lstStyle/>
          <a:p>
            <a:r>
              <a:rPr lang="fi-FI" sz="2000" dirty="0">
                <a:solidFill>
                  <a:schemeClr val="tx1"/>
                </a:solidFill>
                <a:latin typeface="Trebuchet MS" pitchFamily="34" charset="0"/>
              </a:rPr>
              <a:t>@Uudenmaanliitto</a:t>
            </a:r>
          </a:p>
        </p:txBody>
      </p:sp>
      <p:pic>
        <p:nvPicPr>
          <p:cNvPr id="17" name="Kuva 16" descr="Instagramin kuvaikoni">
            <a:extLst>
              <a:ext uri="{FF2B5EF4-FFF2-40B4-BE49-F238E27FC236}">
                <a16:creationId xmlns:a16="http://schemas.microsoft.com/office/drawing/2014/main" id="{68E2BE20-95BD-4047-9A18-38E28135807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86730" y="5805264"/>
            <a:ext cx="502323" cy="502323"/>
          </a:xfrm>
          <a:prstGeom prst="rect">
            <a:avLst/>
          </a:prstGeom>
        </p:spPr>
      </p:pic>
      <p:sp>
        <p:nvSpPr>
          <p:cNvPr id="18" name="Suorakulmio 17">
            <a:extLst>
              <a:ext uri="{FF2B5EF4-FFF2-40B4-BE49-F238E27FC236}">
                <a16:creationId xmlns:a16="http://schemas.microsoft.com/office/drawing/2014/main" id="{A70221C1-F305-4DEA-95CB-0441596066EE}"/>
              </a:ext>
            </a:extLst>
          </p:cNvPr>
          <p:cNvSpPr/>
          <p:nvPr userDrawn="1"/>
        </p:nvSpPr>
        <p:spPr>
          <a:xfrm>
            <a:off x="10163621" y="5871759"/>
            <a:ext cx="1537600" cy="400110"/>
          </a:xfrm>
          <a:prstGeom prst="rect">
            <a:avLst/>
          </a:prstGeom>
        </p:spPr>
        <p:txBody>
          <a:bodyPr wrap="none">
            <a:spAutoFit/>
          </a:bodyPr>
          <a:lstStyle/>
          <a:p>
            <a:r>
              <a:rPr lang="fi-FI" sz="2000" dirty="0">
                <a:solidFill>
                  <a:schemeClr val="tx1"/>
                </a:solidFill>
                <a:latin typeface="Trebuchet MS" pitchFamily="34" charset="0"/>
              </a:rPr>
              <a:t>My Uusimaa</a:t>
            </a:r>
          </a:p>
        </p:txBody>
      </p:sp>
      <p:grpSp>
        <p:nvGrpSpPr>
          <p:cNvPr id="19" name="Ryhmä 18" descr="Facebookin kuvaikoni">
            <a:extLst>
              <a:ext uri="{FF2B5EF4-FFF2-40B4-BE49-F238E27FC236}">
                <a16:creationId xmlns:a16="http://schemas.microsoft.com/office/drawing/2014/main" id="{C52C0403-0F81-4463-8BE3-50F7E3A496C7}"/>
              </a:ext>
            </a:extLst>
          </p:cNvPr>
          <p:cNvGrpSpPr/>
          <p:nvPr userDrawn="1"/>
        </p:nvGrpSpPr>
        <p:grpSpPr>
          <a:xfrm>
            <a:off x="6774420" y="5805264"/>
            <a:ext cx="477012" cy="477012"/>
            <a:chOff x="8401705" y="2253416"/>
            <a:chExt cx="477012" cy="477012"/>
          </a:xfrm>
        </p:grpSpPr>
        <p:sp>
          <p:nvSpPr>
            <p:cNvPr id="20" name="Ellipsi 19">
              <a:extLst>
                <a:ext uri="{FF2B5EF4-FFF2-40B4-BE49-F238E27FC236}">
                  <a16:creationId xmlns:a16="http://schemas.microsoft.com/office/drawing/2014/main" id="{DD771209-A454-453B-A76C-45E7B2E0752F}"/>
                </a:ext>
                <a:ext uri="{C183D7F6-B498-43B3-948B-1728B52AA6E4}">
                  <adec:decorative xmlns:adec="http://schemas.microsoft.com/office/drawing/2017/decorative" val="1"/>
                </a:ext>
              </a:extLst>
            </p:cNvPr>
            <p:cNvSpPr/>
            <p:nvPr/>
          </p:nvSpPr>
          <p:spPr>
            <a:xfrm>
              <a:off x="8426350" y="2253416"/>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descr="Facebook-ikoni">
              <a:extLst>
                <a:ext uri="{FF2B5EF4-FFF2-40B4-BE49-F238E27FC236}">
                  <a16:creationId xmlns:a16="http://schemas.microsoft.com/office/drawing/2014/main" id="{5340294E-1663-4064-BA2F-2CF377F6004A}"/>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01705" y="2253416"/>
              <a:ext cx="477012" cy="477012"/>
            </a:xfrm>
            <a:prstGeom prst="rect">
              <a:avLst/>
            </a:prstGeom>
          </p:spPr>
        </p:pic>
      </p:grpSp>
      <p:sp>
        <p:nvSpPr>
          <p:cNvPr id="22" name="Suorakulmio 21">
            <a:extLst>
              <a:ext uri="{FF2B5EF4-FFF2-40B4-BE49-F238E27FC236}">
                <a16:creationId xmlns:a16="http://schemas.microsoft.com/office/drawing/2014/main" id="{19F72049-7396-4785-8DB4-13CB277B8BF5}"/>
              </a:ext>
            </a:extLst>
          </p:cNvPr>
          <p:cNvSpPr/>
          <p:nvPr userDrawn="1"/>
        </p:nvSpPr>
        <p:spPr>
          <a:xfrm>
            <a:off x="7243356" y="5857931"/>
            <a:ext cx="2204450" cy="400110"/>
          </a:xfrm>
          <a:prstGeom prst="rect">
            <a:avLst/>
          </a:prstGeom>
        </p:spPr>
        <p:txBody>
          <a:bodyPr wrap="none">
            <a:spAutoFit/>
          </a:bodyPr>
          <a:lstStyle/>
          <a:p>
            <a:r>
              <a:rPr lang="fi-FI" sz="2000" dirty="0">
                <a:solidFill>
                  <a:schemeClr val="tx1"/>
                </a:solidFill>
                <a:latin typeface="Trebuchet MS" pitchFamily="34" charset="0"/>
              </a:rPr>
              <a:t>/</a:t>
            </a:r>
            <a:r>
              <a:rPr lang="fi-FI" sz="2000" dirty="0" err="1">
                <a:solidFill>
                  <a:schemeClr val="tx1"/>
                </a:solidFill>
                <a:latin typeface="Trebuchet MS" pitchFamily="34" charset="0"/>
              </a:rPr>
              <a:t>uudenmaanliitto</a:t>
            </a:r>
            <a:endParaRPr lang="fi-FI" sz="2000" dirty="0">
              <a:solidFill>
                <a:schemeClr val="tx1"/>
              </a:solidFill>
              <a:latin typeface="Trebuchet MS" pitchFamily="34" charset="0"/>
            </a:endParaRPr>
          </a:p>
        </p:txBody>
      </p:sp>
      <p:pic>
        <p:nvPicPr>
          <p:cNvPr id="2" name="Kuva 1" descr="Logo_pysty.jpg">
            <a:extLst>
              <a:ext uri="{FF2B5EF4-FFF2-40B4-BE49-F238E27FC236}">
                <a16:creationId xmlns:a16="http://schemas.microsoft.com/office/drawing/2014/main" id="{A8A41C4C-04AE-4B87-992C-7D9E40A6780D}"/>
              </a:ext>
            </a:extLst>
          </p:cNvPr>
          <p:cNvPicPr>
            <a:picLocks noChangeAspect="1"/>
          </p:cNvPicPr>
          <p:nvPr userDrawn="1"/>
        </p:nvPicPr>
        <p:blipFill>
          <a:blip r:embed="rId6" cstate="print"/>
          <a:stretch>
            <a:fillRect/>
          </a:stretch>
        </p:blipFill>
        <p:spPr>
          <a:xfrm>
            <a:off x="10128448" y="260648"/>
            <a:ext cx="1928553" cy="1945178"/>
          </a:xfrm>
          <a:prstGeom prst="rect">
            <a:avLst/>
          </a:prstGeom>
        </p:spPr>
      </p:pic>
      <p:sp>
        <p:nvSpPr>
          <p:cNvPr id="3" name="Suorakulmio: Vastakkaiset kulmat pyöristetty 2">
            <a:extLst>
              <a:ext uri="{FF2B5EF4-FFF2-40B4-BE49-F238E27FC236}">
                <a16:creationId xmlns:a16="http://schemas.microsoft.com/office/drawing/2014/main" id="{0D5B5618-0778-425A-96CB-0D2CA3228CEB}"/>
              </a:ext>
              <a:ext uri="{C183D7F6-B498-43B3-948B-1728B52AA6E4}">
                <adec:decorative xmlns:adec="http://schemas.microsoft.com/office/drawing/2017/decorative" val="1"/>
              </a:ext>
            </a:extLst>
          </p:cNvPr>
          <p:cNvSpPr/>
          <p:nvPr userDrawn="1"/>
        </p:nvSpPr>
        <p:spPr>
          <a:xfrm rot="14991327">
            <a:off x="8948938" y="71863"/>
            <a:ext cx="3444244" cy="2185644"/>
          </a:xfrm>
          <a:custGeom>
            <a:avLst/>
            <a:gdLst>
              <a:gd name="connsiteX0" fmla="*/ 528778 w 3559242"/>
              <a:gd name="connsiteY0" fmla="*/ 0 h 3172607"/>
              <a:gd name="connsiteX1" fmla="*/ 3435891 w 3559242"/>
              <a:gd name="connsiteY1" fmla="*/ 0 h 3172607"/>
              <a:gd name="connsiteX2" fmla="*/ 3559242 w 3559242"/>
              <a:gd name="connsiteY2" fmla="*/ 12335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559242"/>
              <a:gd name="connsiteY0" fmla="*/ 0 h 3172607"/>
              <a:gd name="connsiteX1" fmla="*/ 3435891 w 3559242"/>
              <a:gd name="connsiteY1" fmla="*/ 0 h 3172607"/>
              <a:gd name="connsiteX2" fmla="*/ 3330708 w 3559242"/>
              <a:gd name="connsiteY2" fmla="*/ 41703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559242"/>
              <a:gd name="connsiteY0" fmla="*/ 0 h 3172607"/>
              <a:gd name="connsiteX1" fmla="*/ 3435891 w 3559242"/>
              <a:gd name="connsiteY1" fmla="*/ 0 h 3172607"/>
              <a:gd name="connsiteX2" fmla="*/ 3330708 w 3559242"/>
              <a:gd name="connsiteY2" fmla="*/ 41703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123351 w 3451757"/>
              <a:gd name="connsiteY5" fmla="*/ 3172607 h 3172607"/>
              <a:gd name="connsiteX6" fmla="*/ 9862 w 3451757"/>
              <a:gd name="connsiteY6" fmla="*/ 2343151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796715 w 3451757"/>
              <a:gd name="connsiteY5" fmla="*/ 2551340 h 3172607"/>
              <a:gd name="connsiteX6" fmla="*/ 9862 w 3451757"/>
              <a:gd name="connsiteY6" fmla="*/ 2343151 h 3172607"/>
              <a:gd name="connsiteX7" fmla="*/ 0 w 3451757"/>
              <a:gd name="connsiteY7" fmla="*/ 528778 h 3172607"/>
              <a:gd name="connsiteX8" fmla="*/ 528778 w 3451757"/>
              <a:gd name="connsiteY8" fmla="*/ 0 h 3172607"/>
              <a:gd name="connsiteX0" fmla="*/ 528778 w 3451757"/>
              <a:gd name="connsiteY0" fmla="*/ 0 h 3028747"/>
              <a:gd name="connsiteX1" fmla="*/ 3435891 w 3451757"/>
              <a:gd name="connsiteY1" fmla="*/ 0 h 3028747"/>
              <a:gd name="connsiteX2" fmla="*/ 3330708 w 3451757"/>
              <a:gd name="connsiteY2" fmla="*/ 417031 h 3028747"/>
              <a:gd name="connsiteX3" fmla="*/ 2487763 w 3451757"/>
              <a:gd name="connsiteY3" fmla="*/ 2703793 h 3028747"/>
              <a:gd name="connsiteX4" fmla="*/ 2267809 w 3451757"/>
              <a:gd name="connsiteY4" fmla="*/ 3028747 h 3028747"/>
              <a:gd name="connsiteX5" fmla="*/ 796715 w 3451757"/>
              <a:gd name="connsiteY5" fmla="*/ 2551340 h 3028747"/>
              <a:gd name="connsiteX6" fmla="*/ 9862 w 3451757"/>
              <a:gd name="connsiteY6" fmla="*/ 2343151 h 3028747"/>
              <a:gd name="connsiteX7" fmla="*/ 0 w 3451757"/>
              <a:gd name="connsiteY7" fmla="*/ 528778 h 3028747"/>
              <a:gd name="connsiteX8" fmla="*/ 528778 w 3451757"/>
              <a:gd name="connsiteY8" fmla="*/ 0 h 3028747"/>
              <a:gd name="connsiteX0" fmla="*/ 528778 w 3451757"/>
              <a:gd name="connsiteY0" fmla="*/ 0 h 3035058"/>
              <a:gd name="connsiteX1" fmla="*/ 3435891 w 3451757"/>
              <a:gd name="connsiteY1" fmla="*/ 0 h 3035058"/>
              <a:gd name="connsiteX2" fmla="*/ 3330708 w 3451757"/>
              <a:gd name="connsiteY2" fmla="*/ 417031 h 3035058"/>
              <a:gd name="connsiteX3" fmla="*/ 2487763 w 3451757"/>
              <a:gd name="connsiteY3" fmla="*/ 2703793 h 3035058"/>
              <a:gd name="connsiteX4" fmla="*/ 2267809 w 3451757"/>
              <a:gd name="connsiteY4" fmla="*/ 3028747 h 3035058"/>
              <a:gd name="connsiteX5" fmla="*/ 796715 w 3451757"/>
              <a:gd name="connsiteY5" fmla="*/ 2551340 h 3035058"/>
              <a:gd name="connsiteX6" fmla="*/ 9862 w 3451757"/>
              <a:gd name="connsiteY6" fmla="*/ 2343151 h 3035058"/>
              <a:gd name="connsiteX7" fmla="*/ 0 w 3451757"/>
              <a:gd name="connsiteY7" fmla="*/ 528778 h 3035058"/>
              <a:gd name="connsiteX8" fmla="*/ 528778 w 3451757"/>
              <a:gd name="connsiteY8" fmla="*/ 0 h 3035058"/>
              <a:gd name="connsiteX0" fmla="*/ 528778 w 3451757"/>
              <a:gd name="connsiteY0" fmla="*/ 0 h 3043444"/>
              <a:gd name="connsiteX1" fmla="*/ 3435891 w 3451757"/>
              <a:gd name="connsiteY1" fmla="*/ 0 h 3043444"/>
              <a:gd name="connsiteX2" fmla="*/ 3330708 w 3451757"/>
              <a:gd name="connsiteY2" fmla="*/ 417031 h 3043444"/>
              <a:gd name="connsiteX3" fmla="*/ 2487763 w 3451757"/>
              <a:gd name="connsiteY3" fmla="*/ 2703793 h 3043444"/>
              <a:gd name="connsiteX4" fmla="*/ 2332585 w 3451757"/>
              <a:gd name="connsiteY4" fmla="*/ 3037408 h 3043444"/>
              <a:gd name="connsiteX5" fmla="*/ 796715 w 3451757"/>
              <a:gd name="connsiteY5" fmla="*/ 2551340 h 3043444"/>
              <a:gd name="connsiteX6" fmla="*/ 9862 w 3451757"/>
              <a:gd name="connsiteY6" fmla="*/ 2343151 h 3043444"/>
              <a:gd name="connsiteX7" fmla="*/ 0 w 3451757"/>
              <a:gd name="connsiteY7" fmla="*/ 528778 h 3043444"/>
              <a:gd name="connsiteX8" fmla="*/ 528778 w 3451757"/>
              <a:gd name="connsiteY8" fmla="*/ 0 h 3043444"/>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96482"/>
              <a:gd name="connsiteY0" fmla="*/ 0 h 3040239"/>
              <a:gd name="connsiteX1" fmla="*/ 3435891 w 3496482"/>
              <a:gd name="connsiteY1" fmla="*/ 0 h 3040239"/>
              <a:gd name="connsiteX2" fmla="*/ 2487763 w 3496482"/>
              <a:gd name="connsiteY2" fmla="*/ 2703793 h 3040239"/>
              <a:gd name="connsiteX3" fmla="*/ 2332585 w 3496482"/>
              <a:gd name="connsiteY3" fmla="*/ 3037408 h 3040239"/>
              <a:gd name="connsiteX4" fmla="*/ 796715 w 3496482"/>
              <a:gd name="connsiteY4" fmla="*/ 2551340 h 3040239"/>
              <a:gd name="connsiteX5" fmla="*/ 9862 w 3496482"/>
              <a:gd name="connsiteY5" fmla="*/ 2343151 h 3040239"/>
              <a:gd name="connsiteX6" fmla="*/ 0 w 3496482"/>
              <a:gd name="connsiteY6" fmla="*/ 528778 h 3040239"/>
              <a:gd name="connsiteX7" fmla="*/ 528778 w 3496482"/>
              <a:gd name="connsiteY7" fmla="*/ 0 h 3040239"/>
              <a:gd name="connsiteX0" fmla="*/ 528778 w 3435891"/>
              <a:gd name="connsiteY0" fmla="*/ 0 h 3040239"/>
              <a:gd name="connsiteX1" fmla="*/ 3435891 w 3435891"/>
              <a:gd name="connsiteY1" fmla="*/ 0 h 3040239"/>
              <a:gd name="connsiteX2" fmla="*/ 2487763 w 3435891"/>
              <a:gd name="connsiteY2" fmla="*/ 2703793 h 3040239"/>
              <a:gd name="connsiteX3" fmla="*/ 2332585 w 3435891"/>
              <a:gd name="connsiteY3" fmla="*/ 3037408 h 3040239"/>
              <a:gd name="connsiteX4" fmla="*/ 796715 w 3435891"/>
              <a:gd name="connsiteY4" fmla="*/ 2551340 h 3040239"/>
              <a:gd name="connsiteX5" fmla="*/ 9862 w 3435891"/>
              <a:gd name="connsiteY5" fmla="*/ 2343151 h 3040239"/>
              <a:gd name="connsiteX6" fmla="*/ 0 w 3435891"/>
              <a:gd name="connsiteY6" fmla="*/ 528778 h 3040239"/>
              <a:gd name="connsiteX7" fmla="*/ 528778 w 3435891"/>
              <a:gd name="connsiteY7" fmla="*/ 0 h 3040239"/>
              <a:gd name="connsiteX0" fmla="*/ 528778 w 3492951"/>
              <a:gd name="connsiteY0" fmla="*/ 0 h 3037408"/>
              <a:gd name="connsiteX1" fmla="*/ 3435891 w 3492951"/>
              <a:gd name="connsiteY1" fmla="*/ 0 h 3037408"/>
              <a:gd name="connsiteX2" fmla="*/ 2332585 w 3492951"/>
              <a:gd name="connsiteY2" fmla="*/ 3037408 h 3037408"/>
              <a:gd name="connsiteX3" fmla="*/ 796715 w 3492951"/>
              <a:gd name="connsiteY3" fmla="*/ 2551340 h 3037408"/>
              <a:gd name="connsiteX4" fmla="*/ 9862 w 3492951"/>
              <a:gd name="connsiteY4" fmla="*/ 2343151 h 3037408"/>
              <a:gd name="connsiteX5" fmla="*/ 0 w 3492951"/>
              <a:gd name="connsiteY5" fmla="*/ 528778 h 3037408"/>
              <a:gd name="connsiteX6" fmla="*/ 528778 w 3492951"/>
              <a:gd name="connsiteY6" fmla="*/ 0 h 3037408"/>
              <a:gd name="connsiteX0" fmla="*/ 528778 w 3500096"/>
              <a:gd name="connsiteY0" fmla="*/ 0 h 3046391"/>
              <a:gd name="connsiteX1" fmla="*/ 3435891 w 3500096"/>
              <a:gd name="connsiteY1" fmla="*/ 0 h 3046391"/>
              <a:gd name="connsiteX2" fmla="*/ 2332585 w 3500096"/>
              <a:gd name="connsiteY2" fmla="*/ 3037408 h 3046391"/>
              <a:gd name="connsiteX3" fmla="*/ 796715 w 3500096"/>
              <a:gd name="connsiteY3" fmla="*/ 2551340 h 3046391"/>
              <a:gd name="connsiteX4" fmla="*/ 9862 w 3500096"/>
              <a:gd name="connsiteY4" fmla="*/ 2343151 h 3046391"/>
              <a:gd name="connsiteX5" fmla="*/ 0 w 3500096"/>
              <a:gd name="connsiteY5" fmla="*/ 528778 h 3046391"/>
              <a:gd name="connsiteX6" fmla="*/ 528778 w 3500096"/>
              <a:gd name="connsiteY6" fmla="*/ 0 h 3046391"/>
              <a:gd name="connsiteX0" fmla="*/ 528778 w 3498385"/>
              <a:gd name="connsiteY0" fmla="*/ 0 h 3037408"/>
              <a:gd name="connsiteX1" fmla="*/ 3435891 w 3498385"/>
              <a:gd name="connsiteY1" fmla="*/ 0 h 3037408"/>
              <a:gd name="connsiteX2" fmla="*/ 2332585 w 3498385"/>
              <a:gd name="connsiteY2" fmla="*/ 3037408 h 3037408"/>
              <a:gd name="connsiteX3" fmla="*/ 796715 w 3498385"/>
              <a:gd name="connsiteY3" fmla="*/ 2551340 h 3037408"/>
              <a:gd name="connsiteX4" fmla="*/ 9862 w 3498385"/>
              <a:gd name="connsiteY4" fmla="*/ 2343151 h 3037408"/>
              <a:gd name="connsiteX5" fmla="*/ 0 w 3498385"/>
              <a:gd name="connsiteY5" fmla="*/ 528778 h 3037408"/>
              <a:gd name="connsiteX6" fmla="*/ 528778 w 3498385"/>
              <a:gd name="connsiteY6" fmla="*/ 0 h 3037408"/>
              <a:gd name="connsiteX0" fmla="*/ 528778 w 3435891"/>
              <a:gd name="connsiteY0" fmla="*/ 0 h 3037408"/>
              <a:gd name="connsiteX1" fmla="*/ 3435891 w 3435891"/>
              <a:gd name="connsiteY1" fmla="*/ 0 h 3037408"/>
              <a:gd name="connsiteX2" fmla="*/ 2332585 w 3435891"/>
              <a:gd name="connsiteY2" fmla="*/ 3037408 h 3037408"/>
              <a:gd name="connsiteX3" fmla="*/ 796715 w 3435891"/>
              <a:gd name="connsiteY3" fmla="*/ 2551340 h 3037408"/>
              <a:gd name="connsiteX4" fmla="*/ 9862 w 3435891"/>
              <a:gd name="connsiteY4" fmla="*/ 2343151 h 3037408"/>
              <a:gd name="connsiteX5" fmla="*/ 0 w 3435891"/>
              <a:gd name="connsiteY5" fmla="*/ 528778 h 3037408"/>
              <a:gd name="connsiteX6" fmla="*/ 528778 w 3435891"/>
              <a:gd name="connsiteY6" fmla="*/ 0 h 3037408"/>
              <a:gd name="connsiteX0" fmla="*/ 537131 w 3444244"/>
              <a:gd name="connsiteY0" fmla="*/ 0 h 3037408"/>
              <a:gd name="connsiteX1" fmla="*/ 3444244 w 3444244"/>
              <a:gd name="connsiteY1" fmla="*/ 0 h 3037408"/>
              <a:gd name="connsiteX2" fmla="*/ 2340938 w 3444244"/>
              <a:gd name="connsiteY2" fmla="*/ 3037408 h 3037408"/>
              <a:gd name="connsiteX3" fmla="*/ 805068 w 3444244"/>
              <a:gd name="connsiteY3" fmla="*/ 2551340 h 3037408"/>
              <a:gd name="connsiteX4" fmla="*/ 490 w 3444244"/>
              <a:gd name="connsiteY4" fmla="*/ 2185644 h 3037408"/>
              <a:gd name="connsiteX5" fmla="*/ 8353 w 3444244"/>
              <a:gd name="connsiteY5" fmla="*/ 528778 h 3037408"/>
              <a:gd name="connsiteX6" fmla="*/ 537131 w 3444244"/>
              <a:gd name="connsiteY6" fmla="*/ 0 h 3037408"/>
              <a:gd name="connsiteX0" fmla="*/ 537131 w 3444244"/>
              <a:gd name="connsiteY0" fmla="*/ 0 h 3037408"/>
              <a:gd name="connsiteX1" fmla="*/ 3444244 w 3444244"/>
              <a:gd name="connsiteY1" fmla="*/ 0 h 3037408"/>
              <a:gd name="connsiteX2" fmla="*/ 2340938 w 3444244"/>
              <a:gd name="connsiteY2" fmla="*/ 3037408 h 3037408"/>
              <a:gd name="connsiteX3" fmla="*/ 490 w 3444244"/>
              <a:gd name="connsiteY3" fmla="*/ 2185644 h 3037408"/>
              <a:gd name="connsiteX4" fmla="*/ 8353 w 3444244"/>
              <a:gd name="connsiteY4" fmla="*/ 528778 h 3037408"/>
              <a:gd name="connsiteX5" fmla="*/ 537131 w 3444244"/>
              <a:gd name="connsiteY5" fmla="*/ 0 h 3037408"/>
              <a:gd name="connsiteX0" fmla="*/ 490 w 3444244"/>
              <a:gd name="connsiteY0" fmla="*/ 2185644 h 3037408"/>
              <a:gd name="connsiteX1" fmla="*/ 8353 w 3444244"/>
              <a:gd name="connsiteY1" fmla="*/ 528778 h 3037408"/>
              <a:gd name="connsiteX2" fmla="*/ 537131 w 3444244"/>
              <a:gd name="connsiteY2" fmla="*/ 0 h 3037408"/>
              <a:gd name="connsiteX3" fmla="*/ 3444244 w 3444244"/>
              <a:gd name="connsiteY3" fmla="*/ 0 h 3037408"/>
              <a:gd name="connsiteX4" fmla="*/ 2340938 w 3444244"/>
              <a:gd name="connsiteY4" fmla="*/ 3037408 h 3037408"/>
              <a:gd name="connsiteX5" fmla="*/ 91930 w 3444244"/>
              <a:gd name="connsiteY5" fmla="*/ 2277084 h 3037408"/>
              <a:gd name="connsiteX0" fmla="*/ 490 w 3444244"/>
              <a:gd name="connsiteY0" fmla="*/ 2185644 h 3037408"/>
              <a:gd name="connsiteX1" fmla="*/ 8353 w 3444244"/>
              <a:gd name="connsiteY1" fmla="*/ 528778 h 3037408"/>
              <a:gd name="connsiteX2" fmla="*/ 537131 w 3444244"/>
              <a:gd name="connsiteY2" fmla="*/ 0 h 3037408"/>
              <a:gd name="connsiteX3" fmla="*/ 3444244 w 3444244"/>
              <a:gd name="connsiteY3" fmla="*/ 0 h 3037408"/>
              <a:gd name="connsiteX4" fmla="*/ 2340938 w 3444244"/>
              <a:gd name="connsiteY4" fmla="*/ 3037408 h 3037408"/>
              <a:gd name="connsiteX5" fmla="*/ 741654 w 3444244"/>
              <a:gd name="connsiteY5" fmla="*/ 2522972 h 3037408"/>
              <a:gd name="connsiteX0" fmla="*/ 490 w 3444244"/>
              <a:gd name="connsiteY0" fmla="*/ 2185644 h 3182307"/>
              <a:gd name="connsiteX1" fmla="*/ 8353 w 3444244"/>
              <a:gd name="connsiteY1" fmla="*/ 528778 h 3182307"/>
              <a:gd name="connsiteX2" fmla="*/ 537131 w 3444244"/>
              <a:gd name="connsiteY2" fmla="*/ 0 h 3182307"/>
              <a:gd name="connsiteX3" fmla="*/ 3444244 w 3444244"/>
              <a:gd name="connsiteY3" fmla="*/ 0 h 3182307"/>
              <a:gd name="connsiteX4" fmla="*/ 2612445 w 3444244"/>
              <a:gd name="connsiteY4" fmla="*/ 3182307 h 3182307"/>
              <a:gd name="connsiteX5" fmla="*/ 741654 w 3444244"/>
              <a:gd name="connsiteY5" fmla="*/ 2522972 h 3182307"/>
              <a:gd name="connsiteX0" fmla="*/ 490 w 3444244"/>
              <a:gd name="connsiteY0" fmla="*/ 2185644 h 3182307"/>
              <a:gd name="connsiteX1" fmla="*/ 8353 w 3444244"/>
              <a:gd name="connsiteY1" fmla="*/ 528778 h 3182307"/>
              <a:gd name="connsiteX2" fmla="*/ 537131 w 3444244"/>
              <a:gd name="connsiteY2" fmla="*/ 0 h 3182307"/>
              <a:gd name="connsiteX3" fmla="*/ 3444244 w 3444244"/>
              <a:gd name="connsiteY3" fmla="*/ 0 h 3182307"/>
              <a:gd name="connsiteX4" fmla="*/ 2612445 w 3444244"/>
              <a:gd name="connsiteY4" fmla="*/ 3182307 h 3182307"/>
              <a:gd name="connsiteX0" fmla="*/ 490 w 3444244"/>
              <a:gd name="connsiteY0" fmla="*/ 2185644 h 2992598"/>
              <a:gd name="connsiteX1" fmla="*/ 8353 w 3444244"/>
              <a:gd name="connsiteY1" fmla="*/ 528778 h 2992598"/>
              <a:gd name="connsiteX2" fmla="*/ 537131 w 3444244"/>
              <a:gd name="connsiteY2" fmla="*/ 0 h 2992598"/>
              <a:gd name="connsiteX3" fmla="*/ 3444244 w 3444244"/>
              <a:gd name="connsiteY3" fmla="*/ 0 h 2992598"/>
              <a:gd name="connsiteX4" fmla="*/ 2342275 w 3444244"/>
              <a:gd name="connsiteY4" fmla="*/ 2992598 h 2992598"/>
              <a:gd name="connsiteX0" fmla="*/ 490 w 3444244"/>
              <a:gd name="connsiteY0" fmla="*/ 2185644 h 2185644"/>
              <a:gd name="connsiteX1" fmla="*/ 8353 w 3444244"/>
              <a:gd name="connsiteY1" fmla="*/ 528778 h 2185644"/>
              <a:gd name="connsiteX2" fmla="*/ 537131 w 3444244"/>
              <a:gd name="connsiteY2" fmla="*/ 0 h 2185644"/>
              <a:gd name="connsiteX3" fmla="*/ 3444244 w 3444244"/>
              <a:gd name="connsiteY3" fmla="*/ 0 h 2185644"/>
            </a:gdLst>
            <a:ahLst/>
            <a:cxnLst>
              <a:cxn ang="0">
                <a:pos x="connsiteX0" y="connsiteY0"/>
              </a:cxn>
              <a:cxn ang="0">
                <a:pos x="connsiteX1" y="connsiteY1"/>
              </a:cxn>
              <a:cxn ang="0">
                <a:pos x="connsiteX2" y="connsiteY2"/>
              </a:cxn>
              <a:cxn ang="0">
                <a:pos x="connsiteX3" y="connsiteY3"/>
              </a:cxn>
            </a:cxnLst>
            <a:rect l="l" t="t" r="r" b="b"/>
            <a:pathLst>
              <a:path w="3444244" h="2185644">
                <a:moveTo>
                  <a:pt x="490" y="2185644"/>
                </a:moveTo>
                <a:cubicBezTo>
                  <a:pt x="-2797" y="1580853"/>
                  <a:pt x="11640" y="1133569"/>
                  <a:pt x="8353" y="528778"/>
                </a:cubicBezTo>
                <a:cubicBezTo>
                  <a:pt x="8353" y="236742"/>
                  <a:pt x="245095" y="0"/>
                  <a:pt x="537131" y="0"/>
                </a:cubicBezTo>
                <a:lnTo>
                  <a:pt x="3444244" y="0"/>
                </a:lnTo>
              </a:path>
            </a:pathLst>
          </a:cu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2409126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opetusdia ruotsi">
    <p:spTree>
      <p:nvGrpSpPr>
        <p:cNvPr id="1" name=""/>
        <p:cNvGrpSpPr/>
        <p:nvPr/>
      </p:nvGrpSpPr>
      <p:grpSpPr>
        <a:xfrm>
          <a:off x="0" y="0"/>
          <a:ext cx="0" cy="0"/>
          <a:chOff x="0" y="0"/>
          <a:chExt cx="0" cy="0"/>
        </a:xfrm>
      </p:grpSpPr>
      <p:sp>
        <p:nvSpPr>
          <p:cNvPr id="9" name="Tekstiruutu 8">
            <a:extLst>
              <a:ext uri="{FF2B5EF4-FFF2-40B4-BE49-F238E27FC236}">
                <a16:creationId xmlns:a16="http://schemas.microsoft.com/office/drawing/2014/main" id="{78414D3D-46F0-4F28-AD57-3FC040C9DCCC}"/>
              </a:ext>
              <a:ext uri="{C183D7F6-B498-43B3-948B-1728B52AA6E4}">
                <adec:decorative xmlns:adec="http://schemas.microsoft.com/office/drawing/2017/decorative" val="1"/>
              </a:ext>
            </a:extLst>
          </p:cNvPr>
          <p:cNvSpPr txBox="1"/>
          <p:nvPr userDrawn="1"/>
        </p:nvSpPr>
        <p:spPr>
          <a:xfrm>
            <a:off x="2783632" y="649315"/>
            <a:ext cx="1335505" cy="3770263"/>
          </a:xfrm>
          <a:prstGeom prst="rect">
            <a:avLst/>
          </a:prstGeom>
          <a:noFill/>
        </p:spPr>
        <p:txBody>
          <a:bodyPr wrap="square" rtlCol="0">
            <a:spAutoFit/>
          </a:bodyPr>
          <a:lstStyle/>
          <a:p>
            <a:r>
              <a:rPr lang="fi-FI" sz="23900" dirty="0">
                <a:solidFill>
                  <a:schemeClr val="bg1">
                    <a:lumMod val="50000"/>
                  </a:schemeClr>
                </a:solidFill>
                <a:latin typeface="+mj-lt"/>
              </a:rPr>
              <a:t>”</a:t>
            </a:r>
          </a:p>
        </p:txBody>
      </p:sp>
      <p:sp>
        <p:nvSpPr>
          <p:cNvPr id="11" name="Tekstiruutu 10">
            <a:extLst>
              <a:ext uri="{FF2B5EF4-FFF2-40B4-BE49-F238E27FC236}">
                <a16:creationId xmlns:a16="http://schemas.microsoft.com/office/drawing/2014/main" id="{F4913003-905E-4075-A10A-9E71B56C6C05}"/>
              </a:ext>
            </a:extLst>
          </p:cNvPr>
          <p:cNvSpPr txBox="1"/>
          <p:nvPr userDrawn="1"/>
        </p:nvSpPr>
        <p:spPr>
          <a:xfrm>
            <a:off x="4420996" y="1846483"/>
            <a:ext cx="5161548" cy="1569660"/>
          </a:xfrm>
          <a:prstGeom prst="rect">
            <a:avLst/>
          </a:prstGeom>
          <a:noFill/>
          <a:ln>
            <a:noFill/>
          </a:ln>
        </p:spPr>
        <p:txBody>
          <a:bodyPr wrap="square" lIns="91440" tIns="45720" rIns="91440" bIns="45720" rtlCol="0" anchor="t">
            <a:spAutoFit/>
          </a:bodyPr>
          <a:lstStyle/>
          <a:p>
            <a:r>
              <a:rPr lang="sv-SE" sz="3200" b="1" i="1" dirty="0">
                <a:solidFill>
                  <a:schemeClr val="accent1"/>
                </a:solidFill>
                <a:latin typeface="+mj-lt"/>
              </a:rPr>
              <a:t>En okonventionell regionutvecklare</a:t>
            </a:r>
          </a:p>
          <a:p>
            <a:r>
              <a:rPr lang="sv-SE" sz="3200" b="1" i="1" dirty="0">
                <a:solidFill>
                  <a:schemeClr val="accent1"/>
                </a:solidFill>
                <a:latin typeface="+mj-lt"/>
              </a:rPr>
              <a:t>i världsklass</a:t>
            </a:r>
            <a:endParaRPr lang="fi-FI" sz="3200" b="1" i="1" dirty="0">
              <a:solidFill>
                <a:schemeClr val="accent1"/>
              </a:solidFill>
            </a:endParaRPr>
          </a:p>
        </p:txBody>
      </p:sp>
      <p:pic>
        <p:nvPicPr>
          <p:cNvPr id="13" name="Kuva 12" descr="verkkosivuston kuvaikoni">
            <a:extLst>
              <a:ext uri="{FF2B5EF4-FFF2-40B4-BE49-F238E27FC236}">
                <a16:creationId xmlns:a16="http://schemas.microsoft.com/office/drawing/2014/main" id="{F6764D9F-BABF-4D40-895A-CD965E1EAB29}"/>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7368" y="5857931"/>
            <a:ext cx="493446" cy="493446"/>
          </a:xfrm>
          <a:prstGeom prst="rect">
            <a:avLst/>
          </a:prstGeom>
        </p:spPr>
      </p:pic>
      <p:sp>
        <p:nvSpPr>
          <p:cNvPr id="14" name="Tekstikehys 6">
            <a:extLst>
              <a:ext uri="{FF2B5EF4-FFF2-40B4-BE49-F238E27FC236}">
                <a16:creationId xmlns:a16="http://schemas.microsoft.com/office/drawing/2014/main" id="{F3688B71-D9E6-4FA2-BA21-E12388A60E5C}"/>
              </a:ext>
            </a:extLst>
          </p:cNvPr>
          <p:cNvSpPr txBox="1"/>
          <p:nvPr userDrawn="1"/>
        </p:nvSpPr>
        <p:spPr>
          <a:xfrm>
            <a:off x="901672" y="5857931"/>
            <a:ext cx="2692956" cy="400110"/>
          </a:xfrm>
          <a:prstGeom prst="rect">
            <a:avLst/>
          </a:prstGeom>
          <a:noFill/>
        </p:spPr>
        <p:txBody>
          <a:bodyPr wrap="square" rtlCol="0">
            <a:spAutoFit/>
          </a:bodyPr>
          <a:lstStyle/>
          <a:p>
            <a:r>
              <a:rPr lang="fi-FI" sz="2000" dirty="0">
                <a:solidFill>
                  <a:schemeClr val="tx1"/>
                </a:solidFill>
                <a:latin typeface="Trebuchet MS" pitchFamily="34" charset="0"/>
              </a:rPr>
              <a:t>uudenmaanliitto.fi/</a:t>
            </a:r>
            <a:r>
              <a:rPr lang="fi-FI" sz="2000" dirty="0" err="1">
                <a:solidFill>
                  <a:schemeClr val="tx1"/>
                </a:solidFill>
                <a:latin typeface="Trebuchet MS" pitchFamily="34" charset="0"/>
              </a:rPr>
              <a:t>sv</a:t>
            </a:r>
            <a:endParaRPr lang="fi-FI" sz="2000" dirty="0">
              <a:solidFill>
                <a:schemeClr val="tx1"/>
              </a:solidFill>
              <a:latin typeface="Trebuchet MS" pitchFamily="34" charset="0"/>
            </a:endParaRPr>
          </a:p>
        </p:txBody>
      </p:sp>
      <p:pic>
        <p:nvPicPr>
          <p:cNvPr id="15" name="Kuva 14" descr="Twitterin kuvaikoni">
            <a:extLst>
              <a:ext uri="{FF2B5EF4-FFF2-40B4-BE49-F238E27FC236}">
                <a16:creationId xmlns:a16="http://schemas.microsoft.com/office/drawing/2014/main" id="{D1BFEE25-7925-4313-9367-6E3B4A1AA461}"/>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740956" y="5820628"/>
            <a:ext cx="488087" cy="488087"/>
          </a:xfrm>
          <a:prstGeom prst="rect">
            <a:avLst/>
          </a:prstGeom>
        </p:spPr>
      </p:pic>
      <p:sp>
        <p:nvSpPr>
          <p:cNvPr id="16" name="Suorakulmio 15">
            <a:extLst>
              <a:ext uri="{FF2B5EF4-FFF2-40B4-BE49-F238E27FC236}">
                <a16:creationId xmlns:a16="http://schemas.microsoft.com/office/drawing/2014/main" id="{70770210-B515-4AAC-B0A1-53F8087E1786}"/>
              </a:ext>
            </a:extLst>
          </p:cNvPr>
          <p:cNvSpPr/>
          <p:nvPr userDrawn="1"/>
        </p:nvSpPr>
        <p:spPr>
          <a:xfrm>
            <a:off x="4220157" y="5838718"/>
            <a:ext cx="2294218" cy="400110"/>
          </a:xfrm>
          <a:prstGeom prst="rect">
            <a:avLst/>
          </a:prstGeom>
        </p:spPr>
        <p:txBody>
          <a:bodyPr wrap="none">
            <a:spAutoFit/>
          </a:bodyPr>
          <a:lstStyle/>
          <a:p>
            <a:r>
              <a:rPr lang="fi-FI" sz="2000" dirty="0">
                <a:solidFill>
                  <a:schemeClr val="tx1"/>
                </a:solidFill>
                <a:latin typeface="Trebuchet MS" pitchFamily="34" charset="0"/>
              </a:rPr>
              <a:t>@Uudenmaanliitto</a:t>
            </a:r>
          </a:p>
        </p:txBody>
      </p:sp>
      <p:pic>
        <p:nvPicPr>
          <p:cNvPr id="17" name="Kuva 16" descr="Instagramin kuvaikoni">
            <a:extLst>
              <a:ext uri="{FF2B5EF4-FFF2-40B4-BE49-F238E27FC236}">
                <a16:creationId xmlns:a16="http://schemas.microsoft.com/office/drawing/2014/main" id="{68E2BE20-95BD-4047-9A18-38E28135807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86730" y="5805264"/>
            <a:ext cx="502323" cy="502323"/>
          </a:xfrm>
          <a:prstGeom prst="rect">
            <a:avLst/>
          </a:prstGeom>
        </p:spPr>
      </p:pic>
      <p:sp>
        <p:nvSpPr>
          <p:cNvPr id="18" name="Suorakulmio 17">
            <a:extLst>
              <a:ext uri="{FF2B5EF4-FFF2-40B4-BE49-F238E27FC236}">
                <a16:creationId xmlns:a16="http://schemas.microsoft.com/office/drawing/2014/main" id="{A70221C1-F305-4DEA-95CB-0441596066EE}"/>
              </a:ext>
            </a:extLst>
          </p:cNvPr>
          <p:cNvSpPr/>
          <p:nvPr userDrawn="1"/>
        </p:nvSpPr>
        <p:spPr>
          <a:xfrm>
            <a:off x="10163621" y="5871759"/>
            <a:ext cx="1537600" cy="400110"/>
          </a:xfrm>
          <a:prstGeom prst="rect">
            <a:avLst/>
          </a:prstGeom>
        </p:spPr>
        <p:txBody>
          <a:bodyPr wrap="none">
            <a:spAutoFit/>
          </a:bodyPr>
          <a:lstStyle/>
          <a:p>
            <a:r>
              <a:rPr lang="fi-FI" sz="2000" dirty="0">
                <a:solidFill>
                  <a:schemeClr val="tx1"/>
                </a:solidFill>
                <a:latin typeface="Trebuchet MS" pitchFamily="34" charset="0"/>
              </a:rPr>
              <a:t>My Uusimaa</a:t>
            </a:r>
          </a:p>
        </p:txBody>
      </p:sp>
      <p:grpSp>
        <p:nvGrpSpPr>
          <p:cNvPr id="19" name="Ryhmä 18" descr="Facebookin kuvaikoni">
            <a:extLst>
              <a:ext uri="{FF2B5EF4-FFF2-40B4-BE49-F238E27FC236}">
                <a16:creationId xmlns:a16="http://schemas.microsoft.com/office/drawing/2014/main" id="{C52C0403-0F81-4463-8BE3-50F7E3A496C7}"/>
              </a:ext>
            </a:extLst>
          </p:cNvPr>
          <p:cNvGrpSpPr/>
          <p:nvPr userDrawn="1"/>
        </p:nvGrpSpPr>
        <p:grpSpPr>
          <a:xfrm>
            <a:off x="6774420" y="5805264"/>
            <a:ext cx="477012" cy="477012"/>
            <a:chOff x="8401705" y="2253416"/>
            <a:chExt cx="477012" cy="477012"/>
          </a:xfrm>
        </p:grpSpPr>
        <p:sp>
          <p:nvSpPr>
            <p:cNvPr id="20" name="Ellipsi 19">
              <a:extLst>
                <a:ext uri="{FF2B5EF4-FFF2-40B4-BE49-F238E27FC236}">
                  <a16:creationId xmlns:a16="http://schemas.microsoft.com/office/drawing/2014/main" id="{DD771209-A454-453B-A76C-45E7B2E0752F}"/>
                </a:ext>
                <a:ext uri="{C183D7F6-B498-43B3-948B-1728B52AA6E4}">
                  <adec:decorative xmlns:adec="http://schemas.microsoft.com/office/drawing/2017/decorative" val="1"/>
                </a:ext>
              </a:extLst>
            </p:cNvPr>
            <p:cNvSpPr/>
            <p:nvPr/>
          </p:nvSpPr>
          <p:spPr>
            <a:xfrm>
              <a:off x="8426350" y="2253416"/>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descr="Facebook-ikoni">
              <a:extLst>
                <a:ext uri="{FF2B5EF4-FFF2-40B4-BE49-F238E27FC236}">
                  <a16:creationId xmlns:a16="http://schemas.microsoft.com/office/drawing/2014/main" id="{5340294E-1663-4064-BA2F-2CF377F6004A}"/>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01705" y="2253416"/>
              <a:ext cx="477012" cy="477012"/>
            </a:xfrm>
            <a:prstGeom prst="rect">
              <a:avLst/>
            </a:prstGeom>
          </p:spPr>
        </p:pic>
      </p:grpSp>
      <p:sp>
        <p:nvSpPr>
          <p:cNvPr id="22" name="Suorakulmio 21">
            <a:extLst>
              <a:ext uri="{FF2B5EF4-FFF2-40B4-BE49-F238E27FC236}">
                <a16:creationId xmlns:a16="http://schemas.microsoft.com/office/drawing/2014/main" id="{19F72049-7396-4785-8DB4-13CB277B8BF5}"/>
              </a:ext>
            </a:extLst>
          </p:cNvPr>
          <p:cNvSpPr/>
          <p:nvPr userDrawn="1"/>
        </p:nvSpPr>
        <p:spPr>
          <a:xfrm>
            <a:off x="7243356" y="5857931"/>
            <a:ext cx="2204450" cy="400110"/>
          </a:xfrm>
          <a:prstGeom prst="rect">
            <a:avLst/>
          </a:prstGeom>
        </p:spPr>
        <p:txBody>
          <a:bodyPr wrap="none">
            <a:spAutoFit/>
          </a:bodyPr>
          <a:lstStyle/>
          <a:p>
            <a:r>
              <a:rPr lang="fi-FI" sz="2000" dirty="0">
                <a:solidFill>
                  <a:schemeClr val="tx1"/>
                </a:solidFill>
                <a:latin typeface="Trebuchet MS" pitchFamily="34" charset="0"/>
              </a:rPr>
              <a:t>/</a:t>
            </a:r>
            <a:r>
              <a:rPr lang="fi-FI" sz="2000" dirty="0" err="1">
                <a:solidFill>
                  <a:schemeClr val="tx1"/>
                </a:solidFill>
                <a:latin typeface="Trebuchet MS" pitchFamily="34" charset="0"/>
              </a:rPr>
              <a:t>uudenmaanliitto</a:t>
            </a:r>
            <a:endParaRPr lang="fi-FI" sz="2000" dirty="0">
              <a:solidFill>
                <a:schemeClr val="tx1"/>
              </a:solidFill>
              <a:latin typeface="Trebuchet MS" pitchFamily="34" charset="0"/>
            </a:endParaRPr>
          </a:p>
        </p:txBody>
      </p:sp>
      <p:pic>
        <p:nvPicPr>
          <p:cNvPr id="2" name="Kuva 1" descr="Logo_pysty.jpg">
            <a:extLst>
              <a:ext uri="{FF2B5EF4-FFF2-40B4-BE49-F238E27FC236}">
                <a16:creationId xmlns:a16="http://schemas.microsoft.com/office/drawing/2014/main" id="{A8A41C4C-04AE-4B87-992C-7D9E40A6780D}"/>
              </a:ext>
            </a:extLst>
          </p:cNvPr>
          <p:cNvPicPr>
            <a:picLocks noChangeAspect="1"/>
          </p:cNvPicPr>
          <p:nvPr userDrawn="1"/>
        </p:nvPicPr>
        <p:blipFill>
          <a:blip r:embed="rId6" cstate="print"/>
          <a:stretch>
            <a:fillRect/>
          </a:stretch>
        </p:blipFill>
        <p:spPr>
          <a:xfrm>
            <a:off x="10128448" y="260648"/>
            <a:ext cx="1928553" cy="1945178"/>
          </a:xfrm>
          <a:prstGeom prst="rect">
            <a:avLst/>
          </a:prstGeom>
        </p:spPr>
      </p:pic>
      <p:sp>
        <p:nvSpPr>
          <p:cNvPr id="3" name="Suorakulmio: Vastakkaiset kulmat pyöristetty 2">
            <a:extLst>
              <a:ext uri="{FF2B5EF4-FFF2-40B4-BE49-F238E27FC236}">
                <a16:creationId xmlns:a16="http://schemas.microsoft.com/office/drawing/2014/main" id="{0D5B5618-0778-425A-96CB-0D2CA3228CEB}"/>
              </a:ext>
              <a:ext uri="{C183D7F6-B498-43B3-948B-1728B52AA6E4}">
                <adec:decorative xmlns:adec="http://schemas.microsoft.com/office/drawing/2017/decorative" val="1"/>
              </a:ext>
            </a:extLst>
          </p:cNvPr>
          <p:cNvSpPr/>
          <p:nvPr userDrawn="1"/>
        </p:nvSpPr>
        <p:spPr>
          <a:xfrm rot="14991327">
            <a:off x="8948938" y="71863"/>
            <a:ext cx="3444244" cy="2185644"/>
          </a:xfrm>
          <a:custGeom>
            <a:avLst/>
            <a:gdLst>
              <a:gd name="connsiteX0" fmla="*/ 528778 w 3559242"/>
              <a:gd name="connsiteY0" fmla="*/ 0 h 3172607"/>
              <a:gd name="connsiteX1" fmla="*/ 3435891 w 3559242"/>
              <a:gd name="connsiteY1" fmla="*/ 0 h 3172607"/>
              <a:gd name="connsiteX2" fmla="*/ 3559242 w 3559242"/>
              <a:gd name="connsiteY2" fmla="*/ 12335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559242"/>
              <a:gd name="connsiteY0" fmla="*/ 0 h 3172607"/>
              <a:gd name="connsiteX1" fmla="*/ 3435891 w 3559242"/>
              <a:gd name="connsiteY1" fmla="*/ 0 h 3172607"/>
              <a:gd name="connsiteX2" fmla="*/ 3330708 w 3559242"/>
              <a:gd name="connsiteY2" fmla="*/ 41703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559242"/>
              <a:gd name="connsiteY0" fmla="*/ 0 h 3172607"/>
              <a:gd name="connsiteX1" fmla="*/ 3435891 w 3559242"/>
              <a:gd name="connsiteY1" fmla="*/ 0 h 3172607"/>
              <a:gd name="connsiteX2" fmla="*/ 3330708 w 3559242"/>
              <a:gd name="connsiteY2" fmla="*/ 41703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123351 w 3451757"/>
              <a:gd name="connsiteY5" fmla="*/ 3172607 h 3172607"/>
              <a:gd name="connsiteX6" fmla="*/ 9862 w 3451757"/>
              <a:gd name="connsiteY6" fmla="*/ 2343151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796715 w 3451757"/>
              <a:gd name="connsiteY5" fmla="*/ 2551340 h 3172607"/>
              <a:gd name="connsiteX6" fmla="*/ 9862 w 3451757"/>
              <a:gd name="connsiteY6" fmla="*/ 2343151 h 3172607"/>
              <a:gd name="connsiteX7" fmla="*/ 0 w 3451757"/>
              <a:gd name="connsiteY7" fmla="*/ 528778 h 3172607"/>
              <a:gd name="connsiteX8" fmla="*/ 528778 w 3451757"/>
              <a:gd name="connsiteY8" fmla="*/ 0 h 3172607"/>
              <a:gd name="connsiteX0" fmla="*/ 528778 w 3451757"/>
              <a:gd name="connsiteY0" fmla="*/ 0 h 3028747"/>
              <a:gd name="connsiteX1" fmla="*/ 3435891 w 3451757"/>
              <a:gd name="connsiteY1" fmla="*/ 0 h 3028747"/>
              <a:gd name="connsiteX2" fmla="*/ 3330708 w 3451757"/>
              <a:gd name="connsiteY2" fmla="*/ 417031 h 3028747"/>
              <a:gd name="connsiteX3" fmla="*/ 2487763 w 3451757"/>
              <a:gd name="connsiteY3" fmla="*/ 2703793 h 3028747"/>
              <a:gd name="connsiteX4" fmla="*/ 2267809 w 3451757"/>
              <a:gd name="connsiteY4" fmla="*/ 3028747 h 3028747"/>
              <a:gd name="connsiteX5" fmla="*/ 796715 w 3451757"/>
              <a:gd name="connsiteY5" fmla="*/ 2551340 h 3028747"/>
              <a:gd name="connsiteX6" fmla="*/ 9862 w 3451757"/>
              <a:gd name="connsiteY6" fmla="*/ 2343151 h 3028747"/>
              <a:gd name="connsiteX7" fmla="*/ 0 w 3451757"/>
              <a:gd name="connsiteY7" fmla="*/ 528778 h 3028747"/>
              <a:gd name="connsiteX8" fmla="*/ 528778 w 3451757"/>
              <a:gd name="connsiteY8" fmla="*/ 0 h 3028747"/>
              <a:gd name="connsiteX0" fmla="*/ 528778 w 3451757"/>
              <a:gd name="connsiteY0" fmla="*/ 0 h 3035058"/>
              <a:gd name="connsiteX1" fmla="*/ 3435891 w 3451757"/>
              <a:gd name="connsiteY1" fmla="*/ 0 h 3035058"/>
              <a:gd name="connsiteX2" fmla="*/ 3330708 w 3451757"/>
              <a:gd name="connsiteY2" fmla="*/ 417031 h 3035058"/>
              <a:gd name="connsiteX3" fmla="*/ 2487763 w 3451757"/>
              <a:gd name="connsiteY3" fmla="*/ 2703793 h 3035058"/>
              <a:gd name="connsiteX4" fmla="*/ 2267809 w 3451757"/>
              <a:gd name="connsiteY4" fmla="*/ 3028747 h 3035058"/>
              <a:gd name="connsiteX5" fmla="*/ 796715 w 3451757"/>
              <a:gd name="connsiteY5" fmla="*/ 2551340 h 3035058"/>
              <a:gd name="connsiteX6" fmla="*/ 9862 w 3451757"/>
              <a:gd name="connsiteY6" fmla="*/ 2343151 h 3035058"/>
              <a:gd name="connsiteX7" fmla="*/ 0 w 3451757"/>
              <a:gd name="connsiteY7" fmla="*/ 528778 h 3035058"/>
              <a:gd name="connsiteX8" fmla="*/ 528778 w 3451757"/>
              <a:gd name="connsiteY8" fmla="*/ 0 h 3035058"/>
              <a:gd name="connsiteX0" fmla="*/ 528778 w 3451757"/>
              <a:gd name="connsiteY0" fmla="*/ 0 h 3043444"/>
              <a:gd name="connsiteX1" fmla="*/ 3435891 w 3451757"/>
              <a:gd name="connsiteY1" fmla="*/ 0 h 3043444"/>
              <a:gd name="connsiteX2" fmla="*/ 3330708 w 3451757"/>
              <a:gd name="connsiteY2" fmla="*/ 417031 h 3043444"/>
              <a:gd name="connsiteX3" fmla="*/ 2487763 w 3451757"/>
              <a:gd name="connsiteY3" fmla="*/ 2703793 h 3043444"/>
              <a:gd name="connsiteX4" fmla="*/ 2332585 w 3451757"/>
              <a:gd name="connsiteY4" fmla="*/ 3037408 h 3043444"/>
              <a:gd name="connsiteX5" fmla="*/ 796715 w 3451757"/>
              <a:gd name="connsiteY5" fmla="*/ 2551340 h 3043444"/>
              <a:gd name="connsiteX6" fmla="*/ 9862 w 3451757"/>
              <a:gd name="connsiteY6" fmla="*/ 2343151 h 3043444"/>
              <a:gd name="connsiteX7" fmla="*/ 0 w 3451757"/>
              <a:gd name="connsiteY7" fmla="*/ 528778 h 3043444"/>
              <a:gd name="connsiteX8" fmla="*/ 528778 w 3451757"/>
              <a:gd name="connsiteY8" fmla="*/ 0 h 3043444"/>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96482"/>
              <a:gd name="connsiteY0" fmla="*/ 0 h 3040239"/>
              <a:gd name="connsiteX1" fmla="*/ 3435891 w 3496482"/>
              <a:gd name="connsiteY1" fmla="*/ 0 h 3040239"/>
              <a:gd name="connsiteX2" fmla="*/ 2487763 w 3496482"/>
              <a:gd name="connsiteY2" fmla="*/ 2703793 h 3040239"/>
              <a:gd name="connsiteX3" fmla="*/ 2332585 w 3496482"/>
              <a:gd name="connsiteY3" fmla="*/ 3037408 h 3040239"/>
              <a:gd name="connsiteX4" fmla="*/ 796715 w 3496482"/>
              <a:gd name="connsiteY4" fmla="*/ 2551340 h 3040239"/>
              <a:gd name="connsiteX5" fmla="*/ 9862 w 3496482"/>
              <a:gd name="connsiteY5" fmla="*/ 2343151 h 3040239"/>
              <a:gd name="connsiteX6" fmla="*/ 0 w 3496482"/>
              <a:gd name="connsiteY6" fmla="*/ 528778 h 3040239"/>
              <a:gd name="connsiteX7" fmla="*/ 528778 w 3496482"/>
              <a:gd name="connsiteY7" fmla="*/ 0 h 3040239"/>
              <a:gd name="connsiteX0" fmla="*/ 528778 w 3435891"/>
              <a:gd name="connsiteY0" fmla="*/ 0 h 3040239"/>
              <a:gd name="connsiteX1" fmla="*/ 3435891 w 3435891"/>
              <a:gd name="connsiteY1" fmla="*/ 0 h 3040239"/>
              <a:gd name="connsiteX2" fmla="*/ 2487763 w 3435891"/>
              <a:gd name="connsiteY2" fmla="*/ 2703793 h 3040239"/>
              <a:gd name="connsiteX3" fmla="*/ 2332585 w 3435891"/>
              <a:gd name="connsiteY3" fmla="*/ 3037408 h 3040239"/>
              <a:gd name="connsiteX4" fmla="*/ 796715 w 3435891"/>
              <a:gd name="connsiteY4" fmla="*/ 2551340 h 3040239"/>
              <a:gd name="connsiteX5" fmla="*/ 9862 w 3435891"/>
              <a:gd name="connsiteY5" fmla="*/ 2343151 h 3040239"/>
              <a:gd name="connsiteX6" fmla="*/ 0 w 3435891"/>
              <a:gd name="connsiteY6" fmla="*/ 528778 h 3040239"/>
              <a:gd name="connsiteX7" fmla="*/ 528778 w 3435891"/>
              <a:gd name="connsiteY7" fmla="*/ 0 h 3040239"/>
              <a:gd name="connsiteX0" fmla="*/ 528778 w 3492951"/>
              <a:gd name="connsiteY0" fmla="*/ 0 h 3037408"/>
              <a:gd name="connsiteX1" fmla="*/ 3435891 w 3492951"/>
              <a:gd name="connsiteY1" fmla="*/ 0 h 3037408"/>
              <a:gd name="connsiteX2" fmla="*/ 2332585 w 3492951"/>
              <a:gd name="connsiteY2" fmla="*/ 3037408 h 3037408"/>
              <a:gd name="connsiteX3" fmla="*/ 796715 w 3492951"/>
              <a:gd name="connsiteY3" fmla="*/ 2551340 h 3037408"/>
              <a:gd name="connsiteX4" fmla="*/ 9862 w 3492951"/>
              <a:gd name="connsiteY4" fmla="*/ 2343151 h 3037408"/>
              <a:gd name="connsiteX5" fmla="*/ 0 w 3492951"/>
              <a:gd name="connsiteY5" fmla="*/ 528778 h 3037408"/>
              <a:gd name="connsiteX6" fmla="*/ 528778 w 3492951"/>
              <a:gd name="connsiteY6" fmla="*/ 0 h 3037408"/>
              <a:gd name="connsiteX0" fmla="*/ 528778 w 3500096"/>
              <a:gd name="connsiteY0" fmla="*/ 0 h 3046391"/>
              <a:gd name="connsiteX1" fmla="*/ 3435891 w 3500096"/>
              <a:gd name="connsiteY1" fmla="*/ 0 h 3046391"/>
              <a:gd name="connsiteX2" fmla="*/ 2332585 w 3500096"/>
              <a:gd name="connsiteY2" fmla="*/ 3037408 h 3046391"/>
              <a:gd name="connsiteX3" fmla="*/ 796715 w 3500096"/>
              <a:gd name="connsiteY3" fmla="*/ 2551340 h 3046391"/>
              <a:gd name="connsiteX4" fmla="*/ 9862 w 3500096"/>
              <a:gd name="connsiteY4" fmla="*/ 2343151 h 3046391"/>
              <a:gd name="connsiteX5" fmla="*/ 0 w 3500096"/>
              <a:gd name="connsiteY5" fmla="*/ 528778 h 3046391"/>
              <a:gd name="connsiteX6" fmla="*/ 528778 w 3500096"/>
              <a:gd name="connsiteY6" fmla="*/ 0 h 3046391"/>
              <a:gd name="connsiteX0" fmla="*/ 528778 w 3498385"/>
              <a:gd name="connsiteY0" fmla="*/ 0 h 3037408"/>
              <a:gd name="connsiteX1" fmla="*/ 3435891 w 3498385"/>
              <a:gd name="connsiteY1" fmla="*/ 0 h 3037408"/>
              <a:gd name="connsiteX2" fmla="*/ 2332585 w 3498385"/>
              <a:gd name="connsiteY2" fmla="*/ 3037408 h 3037408"/>
              <a:gd name="connsiteX3" fmla="*/ 796715 w 3498385"/>
              <a:gd name="connsiteY3" fmla="*/ 2551340 h 3037408"/>
              <a:gd name="connsiteX4" fmla="*/ 9862 w 3498385"/>
              <a:gd name="connsiteY4" fmla="*/ 2343151 h 3037408"/>
              <a:gd name="connsiteX5" fmla="*/ 0 w 3498385"/>
              <a:gd name="connsiteY5" fmla="*/ 528778 h 3037408"/>
              <a:gd name="connsiteX6" fmla="*/ 528778 w 3498385"/>
              <a:gd name="connsiteY6" fmla="*/ 0 h 3037408"/>
              <a:gd name="connsiteX0" fmla="*/ 528778 w 3435891"/>
              <a:gd name="connsiteY0" fmla="*/ 0 h 3037408"/>
              <a:gd name="connsiteX1" fmla="*/ 3435891 w 3435891"/>
              <a:gd name="connsiteY1" fmla="*/ 0 h 3037408"/>
              <a:gd name="connsiteX2" fmla="*/ 2332585 w 3435891"/>
              <a:gd name="connsiteY2" fmla="*/ 3037408 h 3037408"/>
              <a:gd name="connsiteX3" fmla="*/ 796715 w 3435891"/>
              <a:gd name="connsiteY3" fmla="*/ 2551340 h 3037408"/>
              <a:gd name="connsiteX4" fmla="*/ 9862 w 3435891"/>
              <a:gd name="connsiteY4" fmla="*/ 2343151 h 3037408"/>
              <a:gd name="connsiteX5" fmla="*/ 0 w 3435891"/>
              <a:gd name="connsiteY5" fmla="*/ 528778 h 3037408"/>
              <a:gd name="connsiteX6" fmla="*/ 528778 w 3435891"/>
              <a:gd name="connsiteY6" fmla="*/ 0 h 3037408"/>
              <a:gd name="connsiteX0" fmla="*/ 537131 w 3444244"/>
              <a:gd name="connsiteY0" fmla="*/ 0 h 3037408"/>
              <a:gd name="connsiteX1" fmla="*/ 3444244 w 3444244"/>
              <a:gd name="connsiteY1" fmla="*/ 0 h 3037408"/>
              <a:gd name="connsiteX2" fmla="*/ 2340938 w 3444244"/>
              <a:gd name="connsiteY2" fmla="*/ 3037408 h 3037408"/>
              <a:gd name="connsiteX3" fmla="*/ 805068 w 3444244"/>
              <a:gd name="connsiteY3" fmla="*/ 2551340 h 3037408"/>
              <a:gd name="connsiteX4" fmla="*/ 490 w 3444244"/>
              <a:gd name="connsiteY4" fmla="*/ 2185644 h 3037408"/>
              <a:gd name="connsiteX5" fmla="*/ 8353 w 3444244"/>
              <a:gd name="connsiteY5" fmla="*/ 528778 h 3037408"/>
              <a:gd name="connsiteX6" fmla="*/ 537131 w 3444244"/>
              <a:gd name="connsiteY6" fmla="*/ 0 h 3037408"/>
              <a:gd name="connsiteX0" fmla="*/ 537131 w 3444244"/>
              <a:gd name="connsiteY0" fmla="*/ 0 h 3037408"/>
              <a:gd name="connsiteX1" fmla="*/ 3444244 w 3444244"/>
              <a:gd name="connsiteY1" fmla="*/ 0 h 3037408"/>
              <a:gd name="connsiteX2" fmla="*/ 2340938 w 3444244"/>
              <a:gd name="connsiteY2" fmla="*/ 3037408 h 3037408"/>
              <a:gd name="connsiteX3" fmla="*/ 490 w 3444244"/>
              <a:gd name="connsiteY3" fmla="*/ 2185644 h 3037408"/>
              <a:gd name="connsiteX4" fmla="*/ 8353 w 3444244"/>
              <a:gd name="connsiteY4" fmla="*/ 528778 h 3037408"/>
              <a:gd name="connsiteX5" fmla="*/ 537131 w 3444244"/>
              <a:gd name="connsiteY5" fmla="*/ 0 h 3037408"/>
              <a:gd name="connsiteX0" fmla="*/ 490 w 3444244"/>
              <a:gd name="connsiteY0" fmla="*/ 2185644 h 3037408"/>
              <a:gd name="connsiteX1" fmla="*/ 8353 w 3444244"/>
              <a:gd name="connsiteY1" fmla="*/ 528778 h 3037408"/>
              <a:gd name="connsiteX2" fmla="*/ 537131 w 3444244"/>
              <a:gd name="connsiteY2" fmla="*/ 0 h 3037408"/>
              <a:gd name="connsiteX3" fmla="*/ 3444244 w 3444244"/>
              <a:gd name="connsiteY3" fmla="*/ 0 h 3037408"/>
              <a:gd name="connsiteX4" fmla="*/ 2340938 w 3444244"/>
              <a:gd name="connsiteY4" fmla="*/ 3037408 h 3037408"/>
              <a:gd name="connsiteX5" fmla="*/ 91930 w 3444244"/>
              <a:gd name="connsiteY5" fmla="*/ 2277084 h 3037408"/>
              <a:gd name="connsiteX0" fmla="*/ 490 w 3444244"/>
              <a:gd name="connsiteY0" fmla="*/ 2185644 h 3037408"/>
              <a:gd name="connsiteX1" fmla="*/ 8353 w 3444244"/>
              <a:gd name="connsiteY1" fmla="*/ 528778 h 3037408"/>
              <a:gd name="connsiteX2" fmla="*/ 537131 w 3444244"/>
              <a:gd name="connsiteY2" fmla="*/ 0 h 3037408"/>
              <a:gd name="connsiteX3" fmla="*/ 3444244 w 3444244"/>
              <a:gd name="connsiteY3" fmla="*/ 0 h 3037408"/>
              <a:gd name="connsiteX4" fmla="*/ 2340938 w 3444244"/>
              <a:gd name="connsiteY4" fmla="*/ 3037408 h 3037408"/>
              <a:gd name="connsiteX5" fmla="*/ 741654 w 3444244"/>
              <a:gd name="connsiteY5" fmla="*/ 2522972 h 3037408"/>
              <a:gd name="connsiteX0" fmla="*/ 490 w 3444244"/>
              <a:gd name="connsiteY0" fmla="*/ 2185644 h 3182307"/>
              <a:gd name="connsiteX1" fmla="*/ 8353 w 3444244"/>
              <a:gd name="connsiteY1" fmla="*/ 528778 h 3182307"/>
              <a:gd name="connsiteX2" fmla="*/ 537131 w 3444244"/>
              <a:gd name="connsiteY2" fmla="*/ 0 h 3182307"/>
              <a:gd name="connsiteX3" fmla="*/ 3444244 w 3444244"/>
              <a:gd name="connsiteY3" fmla="*/ 0 h 3182307"/>
              <a:gd name="connsiteX4" fmla="*/ 2612445 w 3444244"/>
              <a:gd name="connsiteY4" fmla="*/ 3182307 h 3182307"/>
              <a:gd name="connsiteX5" fmla="*/ 741654 w 3444244"/>
              <a:gd name="connsiteY5" fmla="*/ 2522972 h 3182307"/>
              <a:gd name="connsiteX0" fmla="*/ 490 w 3444244"/>
              <a:gd name="connsiteY0" fmla="*/ 2185644 h 3182307"/>
              <a:gd name="connsiteX1" fmla="*/ 8353 w 3444244"/>
              <a:gd name="connsiteY1" fmla="*/ 528778 h 3182307"/>
              <a:gd name="connsiteX2" fmla="*/ 537131 w 3444244"/>
              <a:gd name="connsiteY2" fmla="*/ 0 h 3182307"/>
              <a:gd name="connsiteX3" fmla="*/ 3444244 w 3444244"/>
              <a:gd name="connsiteY3" fmla="*/ 0 h 3182307"/>
              <a:gd name="connsiteX4" fmla="*/ 2612445 w 3444244"/>
              <a:gd name="connsiteY4" fmla="*/ 3182307 h 3182307"/>
              <a:gd name="connsiteX0" fmla="*/ 490 w 3444244"/>
              <a:gd name="connsiteY0" fmla="*/ 2185644 h 2992598"/>
              <a:gd name="connsiteX1" fmla="*/ 8353 w 3444244"/>
              <a:gd name="connsiteY1" fmla="*/ 528778 h 2992598"/>
              <a:gd name="connsiteX2" fmla="*/ 537131 w 3444244"/>
              <a:gd name="connsiteY2" fmla="*/ 0 h 2992598"/>
              <a:gd name="connsiteX3" fmla="*/ 3444244 w 3444244"/>
              <a:gd name="connsiteY3" fmla="*/ 0 h 2992598"/>
              <a:gd name="connsiteX4" fmla="*/ 2342275 w 3444244"/>
              <a:gd name="connsiteY4" fmla="*/ 2992598 h 2992598"/>
              <a:gd name="connsiteX0" fmla="*/ 490 w 3444244"/>
              <a:gd name="connsiteY0" fmla="*/ 2185644 h 2185644"/>
              <a:gd name="connsiteX1" fmla="*/ 8353 w 3444244"/>
              <a:gd name="connsiteY1" fmla="*/ 528778 h 2185644"/>
              <a:gd name="connsiteX2" fmla="*/ 537131 w 3444244"/>
              <a:gd name="connsiteY2" fmla="*/ 0 h 2185644"/>
              <a:gd name="connsiteX3" fmla="*/ 3444244 w 3444244"/>
              <a:gd name="connsiteY3" fmla="*/ 0 h 2185644"/>
            </a:gdLst>
            <a:ahLst/>
            <a:cxnLst>
              <a:cxn ang="0">
                <a:pos x="connsiteX0" y="connsiteY0"/>
              </a:cxn>
              <a:cxn ang="0">
                <a:pos x="connsiteX1" y="connsiteY1"/>
              </a:cxn>
              <a:cxn ang="0">
                <a:pos x="connsiteX2" y="connsiteY2"/>
              </a:cxn>
              <a:cxn ang="0">
                <a:pos x="connsiteX3" y="connsiteY3"/>
              </a:cxn>
            </a:cxnLst>
            <a:rect l="l" t="t" r="r" b="b"/>
            <a:pathLst>
              <a:path w="3444244" h="2185644">
                <a:moveTo>
                  <a:pt x="490" y="2185644"/>
                </a:moveTo>
                <a:cubicBezTo>
                  <a:pt x="-2797" y="1580853"/>
                  <a:pt x="11640" y="1133569"/>
                  <a:pt x="8353" y="528778"/>
                </a:cubicBezTo>
                <a:cubicBezTo>
                  <a:pt x="8353" y="236742"/>
                  <a:pt x="245095" y="0"/>
                  <a:pt x="537131" y="0"/>
                </a:cubicBezTo>
                <a:lnTo>
                  <a:pt x="3444244" y="0"/>
                </a:lnTo>
              </a:path>
            </a:pathLst>
          </a:cu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384042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Lopetusdia englanti">
    <p:spTree>
      <p:nvGrpSpPr>
        <p:cNvPr id="1" name=""/>
        <p:cNvGrpSpPr/>
        <p:nvPr/>
      </p:nvGrpSpPr>
      <p:grpSpPr>
        <a:xfrm>
          <a:off x="0" y="0"/>
          <a:ext cx="0" cy="0"/>
          <a:chOff x="0" y="0"/>
          <a:chExt cx="0" cy="0"/>
        </a:xfrm>
      </p:grpSpPr>
      <p:sp>
        <p:nvSpPr>
          <p:cNvPr id="9" name="Tekstiruutu 8">
            <a:extLst>
              <a:ext uri="{FF2B5EF4-FFF2-40B4-BE49-F238E27FC236}">
                <a16:creationId xmlns:a16="http://schemas.microsoft.com/office/drawing/2014/main" id="{78414D3D-46F0-4F28-AD57-3FC040C9DCCC}"/>
              </a:ext>
              <a:ext uri="{C183D7F6-B498-43B3-948B-1728B52AA6E4}">
                <adec:decorative xmlns:adec="http://schemas.microsoft.com/office/drawing/2017/decorative" val="1"/>
              </a:ext>
            </a:extLst>
          </p:cNvPr>
          <p:cNvSpPr txBox="1"/>
          <p:nvPr userDrawn="1"/>
        </p:nvSpPr>
        <p:spPr>
          <a:xfrm>
            <a:off x="1957265" y="929596"/>
            <a:ext cx="1335505" cy="3770263"/>
          </a:xfrm>
          <a:prstGeom prst="rect">
            <a:avLst/>
          </a:prstGeom>
          <a:noFill/>
        </p:spPr>
        <p:txBody>
          <a:bodyPr wrap="square" rtlCol="0">
            <a:spAutoFit/>
          </a:bodyPr>
          <a:lstStyle/>
          <a:p>
            <a:r>
              <a:rPr lang="fi-FI" sz="23900" dirty="0">
                <a:solidFill>
                  <a:schemeClr val="bg1">
                    <a:lumMod val="50000"/>
                  </a:schemeClr>
                </a:solidFill>
                <a:latin typeface="+mj-lt"/>
              </a:rPr>
              <a:t>”</a:t>
            </a:r>
          </a:p>
        </p:txBody>
      </p:sp>
      <p:sp>
        <p:nvSpPr>
          <p:cNvPr id="11" name="Tekstiruutu 10">
            <a:extLst>
              <a:ext uri="{FF2B5EF4-FFF2-40B4-BE49-F238E27FC236}">
                <a16:creationId xmlns:a16="http://schemas.microsoft.com/office/drawing/2014/main" id="{F4913003-905E-4075-A10A-9E71B56C6C05}"/>
              </a:ext>
            </a:extLst>
          </p:cNvPr>
          <p:cNvSpPr txBox="1"/>
          <p:nvPr userDrawn="1"/>
        </p:nvSpPr>
        <p:spPr>
          <a:xfrm>
            <a:off x="3594628" y="2126764"/>
            <a:ext cx="5742625" cy="2062103"/>
          </a:xfrm>
          <a:prstGeom prst="rect">
            <a:avLst/>
          </a:prstGeom>
          <a:noFill/>
          <a:ln>
            <a:noFill/>
          </a:ln>
        </p:spPr>
        <p:txBody>
          <a:bodyPr wrap="square" lIns="91440" tIns="45720" rIns="91440" bIns="45720" rtlCol="0" anchor="t">
            <a:spAutoFit/>
          </a:bodyPr>
          <a:lstStyle/>
          <a:p>
            <a:r>
              <a:rPr lang="en-US" sz="3200" b="1" i="1" dirty="0">
                <a:solidFill>
                  <a:schemeClr val="accent1"/>
                </a:solidFill>
                <a:latin typeface="+mj-lt"/>
              </a:rPr>
              <a:t>Competence and creativity.​</a:t>
            </a:r>
          </a:p>
          <a:p>
            <a:r>
              <a:rPr lang="en-US" sz="3200" b="1" i="1" dirty="0">
                <a:solidFill>
                  <a:schemeClr val="accent1"/>
                </a:solidFill>
                <a:latin typeface="+mj-lt"/>
              </a:rPr>
              <a:t>Security and urban renewal.​</a:t>
            </a:r>
          </a:p>
          <a:p>
            <a:r>
              <a:rPr lang="en-US" sz="3200" b="1" i="1" dirty="0">
                <a:solidFill>
                  <a:schemeClr val="accent1"/>
                </a:solidFill>
                <a:latin typeface="+mj-lt"/>
              </a:rPr>
              <a:t>Welcome to the modern metropolis by the sea!</a:t>
            </a:r>
            <a:endParaRPr lang="fi-FI" sz="3200" b="1" i="1" dirty="0">
              <a:solidFill>
                <a:schemeClr val="accent1"/>
              </a:solidFill>
            </a:endParaRPr>
          </a:p>
        </p:txBody>
      </p:sp>
      <p:pic>
        <p:nvPicPr>
          <p:cNvPr id="13" name="Kuva 12" descr="verkkosivuston kuvaikoni">
            <a:extLst>
              <a:ext uri="{FF2B5EF4-FFF2-40B4-BE49-F238E27FC236}">
                <a16:creationId xmlns:a16="http://schemas.microsoft.com/office/drawing/2014/main" id="{F6764D9F-BABF-4D40-895A-CD965E1EAB29}"/>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7368" y="5857931"/>
            <a:ext cx="493446" cy="493446"/>
          </a:xfrm>
          <a:prstGeom prst="rect">
            <a:avLst/>
          </a:prstGeom>
        </p:spPr>
      </p:pic>
      <p:sp>
        <p:nvSpPr>
          <p:cNvPr id="14" name="Tekstikehys 6">
            <a:extLst>
              <a:ext uri="{FF2B5EF4-FFF2-40B4-BE49-F238E27FC236}">
                <a16:creationId xmlns:a16="http://schemas.microsoft.com/office/drawing/2014/main" id="{F3688B71-D9E6-4FA2-BA21-E12388A60E5C}"/>
              </a:ext>
            </a:extLst>
          </p:cNvPr>
          <p:cNvSpPr txBox="1"/>
          <p:nvPr userDrawn="1"/>
        </p:nvSpPr>
        <p:spPr>
          <a:xfrm>
            <a:off x="901672" y="5857931"/>
            <a:ext cx="2792328" cy="400110"/>
          </a:xfrm>
          <a:prstGeom prst="rect">
            <a:avLst/>
          </a:prstGeom>
          <a:noFill/>
        </p:spPr>
        <p:txBody>
          <a:bodyPr wrap="square" rtlCol="0">
            <a:spAutoFit/>
          </a:bodyPr>
          <a:lstStyle/>
          <a:p>
            <a:r>
              <a:rPr lang="fi-FI" sz="2000" dirty="0">
                <a:solidFill>
                  <a:schemeClr val="tx1"/>
                </a:solidFill>
                <a:latin typeface="Trebuchet MS" pitchFamily="34" charset="0"/>
              </a:rPr>
              <a:t>uudenmaanliitto.fi/en</a:t>
            </a:r>
          </a:p>
        </p:txBody>
      </p:sp>
      <p:pic>
        <p:nvPicPr>
          <p:cNvPr id="15" name="Kuva 14" descr="Twitterin kuvaikoni">
            <a:extLst>
              <a:ext uri="{FF2B5EF4-FFF2-40B4-BE49-F238E27FC236}">
                <a16:creationId xmlns:a16="http://schemas.microsoft.com/office/drawing/2014/main" id="{D1BFEE25-7925-4313-9367-6E3B4A1AA461}"/>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740956" y="5820628"/>
            <a:ext cx="488087" cy="488087"/>
          </a:xfrm>
          <a:prstGeom prst="rect">
            <a:avLst/>
          </a:prstGeom>
        </p:spPr>
      </p:pic>
      <p:sp>
        <p:nvSpPr>
          <p:cNvPr id="16" name="Suorakulmio 15">
            <a:extLst>
              <a:ext uri="{FF2B5EF4-FFF2-40B4-BE49-F238E27FC236}">
                <a16:creationId xmlns:a16="http://schemas.microsoft.com/office/drawing/2014/main" id="{70770210-B515-4AAC-B0A1-53F8087E1786}"/>
              </a:ext>
            </a:extLst>
          </p:cNvPr>
          <p:cNvSpPr/>
          <p:nvPr userDrawn="1"/>
        </p:nvSpPr>
        <p:spPr>
          <a:xfrm>
            <a:off x="4220157" y="5838718"/>
            <a:ext cx="2294218" cy="400110"/>
          </a:xfrm>
          <a:prstGeom prst="rect">
            <a:avLst/>
          </a:prstGeom>
        </p:spPr>
        <p:txBody>
          <a:bodyPr wrap="none">
            <a:spAutoFit/>
          </a:bodyPr>
          <a:lstStyle/>
          <a:p>
            <a:r>
              <a:rPr lang="fi-FI" sz="2000" dirty="0">
                <a:solidFill>
                  <a:schemeClr val="tx1"/>
                </a:solidFill>
                <a:latin typeface="Trebuchet MS" pitchFamily="34" charset="0"/>
              </a:rPr>
              <a:t>@Uudenmaanliitto</a:t>
            </a:r>
          </a:p>
        </p:txBody>
      </p:sp>
      <p:pic>
        <p:nvPicPr>
          <p:cNvPr id="17" name="Kuva 16" descr="Instagramin kuvaikoni">
            <a:extLst>
              <a:ext uri="{FF2B5EF4-FFF2-40B4-BE49-F238E27FC236}">
                <a16:creationId xmlns:a16="http://schemas.microsoft.com/office/drawing/2014/main" id="{68E2BE20-95BD-4047-9A18-38E28135807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686730" y="5805264"/>
            <a:ext cx="502323" cy="502323"/>
          </a:xfrm>
          <a:prstGeom prst="rect">
            <a:avLst/>
          </a:prstGeom>
        </p:spPr>
      </p:pic>
      <p:sp>
        <p:nvSpPr>
          <p:cNvPr id="18" name="Suorakulmio 17">
            <a:extLst>
              <a:ext uri="{FF2B5EF4-FFF2-40B4-BE49-F238E27FC236}">
                <a16:creationId xmlns:a16="http://schemas.microsoft.com/office/drawing/2014/main" id="{A70221C1-F305-4DEA-95CB-0441596066EE}"/>
              </a:ext>
            </a:extLst>
          </p:cNvPr>
          <p:cNvSpPr/>
          <p:nvPr userDrawn="1"/>
        </p:nvSpPr>
        <p:spPr>
          <a:xfrm>
            <a:off x="10163621" y="5871759"/>
            <a:ext cx="1537600" cy="400110"/>
          </a:xfrm>
          <a:prstGeom prst="rect">
            <a:avLst/>
          </a:prstGeom>
        </p:spPr>
        <p:txBody>
          <a:bodyPr wrap="none">
            <a:spAutoFit/>
          </a:bodyPr>
          <a:lstStyle/>
          <a:p>
            <a:r>
              <a:rPr lang="fi-FI" sz="2000" dirty="0">
                <a:solidFill>
                  <a:schemeClr val="tx1"/>
                </a:solidFill>
                <a:latin typeface="Trebuchet MS" pitchFamily="34" charset="0"/>
              </a:rPr>
              <a:t>My Uusimaa</a:t>
            </a:r>
          </a:p>
        </p:txBody>
      </p:sp>
      <p:grpSp>
        <p:nvGrpSpPr>
          <p:cNvPr id="19" name="Ryhmä 18" descr="Facebookin kuvaikoni">
            <a:extLst>
              <a:ext uri="{FF2B5EF4-FFF2-40B4-BE49-F238E27FC236}">
                <a16:creationId xmlns:a16="http://schemas.microsoft.com/office/drawing/2014/main" id="{C52C0403-0F81-4463-8BE3-50F7E3A496C7}"/>
              </a:ext>
            </a:extLst>
          </p:cNvPr>
          <p:cNvGrpSpPr/>
          <p:nvPr userDrawn="1"/>
        </p:nvGrpSpPr>
        <p:grpSpPr>
          <a:xfrm>
            <a:off x="6774420" y="5805264"/>
            <a:ext cx="477012" cy="477012"/>
            <a:chOff x="8401705" y="2253416"/>
            <a:chExt cx="477012" cy="477012"/>
          </a:xfrm>
        </p:grpSpPr>
        <p:sp>
          <p:nvSpPr>
            <p:cNvPr id="20" name="Ellipsi 19">
              <a:extLst>
                <a:ext uri="{FF2B5EF4-FFF2-40B4-BE49-F238E27FC236}">
                  <a16:creationId xmlns:a16="http://schemas.microsoft.com/office/drawing/2014/main" id="{DD771209-A454-453B-A76C-45E7B2E0752F}"/>
                </a:ext>
                <a:ext uri="{C183D7F6-B498-43B3-948B-1728B52AA6E4}">
                  <adec:decorative xmlns:adec="http://schemas.microsoft.com/office/drawing/2017/decorative" val="1"/>
                </a:ext>
              </a:extLst>
            </p:cNvPr>
            <p:cNvSpPr/>
            <p:nvPr/>
          </p:nvSpPr>
          <p:spPr>
            <a:xfrm>
              <a:off x="8426350" y="2253416"/>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descr="Facebook-ikoni">
              <a:extLst>
                <a:ext uri="{FF2B5EF4-FFF2-40B4-BE49-F238E27FC236}">
                  <a16:creationId xmlns:a16="http://schemas.microsoft.com/office/drawing/2014/main" id="{5340294E-1663-4064-BA2F-2CF377F6004A}"/>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01705" y="2253416"/>
              <a:ext cx="477012" cy="477012"/>
            </a:xfrm>
            <a:prstGeom prst="rect">
              <a:avLst/>
            </a:prstGeom>
          </p:spPr>
        </p:pic>
      </p:grpSp>
      <p:sp>
        <p:nvSpPr>
          <p:cNvPr id="22" name="Suorakulmio 21">
            <a:extLst>
              <a:ext uri="{FF2B5EF4-FFF2-40B4-BE49-F238E27FC236}">
                <a16:creationId xmlns:a16="http://schemas.microsoft.com/office/drawing/2014/main" id="{19F72049-7396-4785-8DB4-13CB277B8BF5}"/>
              </a:ext>
            </a:extLst>
          </p:cNvPr>
          <p:cNvSpPr/>
          <p:nvPr userDrawn="1"/>
        </p:nvSpPr>
        <p:spPr>
          <a:xfrm>
            <a:off x="7243356" y="5857931"/>
            <a:ext cx="2204450" cy="400110"/>
          </a:xfrm>
          <a:prstGeom prst="rect">
            <a:avLst/>
          </a:prstGeom>
        </p:spPr>
        <p:txBody>
          <a:bodyPr wrap="none">
            <a:spAutoFit/>
          </a:bodyPr>
          <a:lstStyle/>
          <a:p>
            <a:r>
              <a:rPr lang="fi-FI" sz="2000" dirty="0">
                <a:solidFill>
                  <a:schemeClr val="tx1"/>
                </a:solidFill>
                <a:latin typeface="Trebuchet MS" pitchFamily="34" charset="0"/>
              </a:rPr>
              <a:t>/</a:t>
            </a:r>
            <a:r>
              <a:rPr lang="fi-FI" sz="2000" dirty="0" err="1">
                <a:solidFill>
                  <a:schemeClr val="tx1"/>
                </a:solidFill>
                <a:latin typeface="Trebuchet MS" pitchFamily="34" charset="0"/>
              </a:rPr>
              <a:t>uudenmaanliitto</a:t>
            </a:r>
            <a:endParaRPr lang="fi-FI" sz="2000" dirty="0">
              <a:solidFill>
                <a:schemeClr val="tx1"/>
              </a:solidFill>
              <a:latin typeface="Trebuchet MS" pitchFamily="34" charset="0"/>
            </a:endParaRPr>
          </a:p>
        </p:txBody>
      </p:sp>
      <p:sp>
        <p:nvSpPr>
          <p:cNvPr id="3" name="Suorakulmio: Vastakkaiset kulmat pyöristetty 2">
            <a:extLst>
              <a:ext uri="{FF2B5EF4-FFF2-40B4-BE49-F238E27FC236}">
                <a16:creationId xmlns:a16="http://schemas.microsoft.com/office/drawing/2014/main" id="{0D5B5618-0778-425A-96CB-0D2CA3228CEB}"/>
              </a:ext>
              <a:ext uri="{C183D7F6-B498-43B3-948B-1728B52AA6E4}">
                <adec:decorative xmlns:adec="http://schemas.microsoft.com/office/drawing/2017/decorative" val="1"/>
              </a:ext>
            </a:extLst>
          </p:cNvPr>
          <p:cNvSpPr/>
          <p:nvPr userDrawn="1"/>
        </p:nvSpPr>
        <p:spPr>
          <a:xfrm rot="14991327">
            <a:off x="8948938" y="71863"/>
            <a:ext cx="3444244" cy="2185644"/>
          </a:xfrm>
          <a:custGeom>
            <a:avLst/>
            <a:gdLst>
              <a:gd name="connsiteX0" fmla="*/ 528778 w 3559242"/>
              <a:gd name="connsiteY0" fmla="*/ 0 h 3172607"/>
              <a:gd name="connsiteX1" fmla="*/ 3435891 w 3559242"/>
              <a:gd name="connsiteY1" fmla="*/ 0 h 3172607"/>
              <a:gd name="connsiteX2" fmla="*/ 3559242 w 3559242"/>
              <a:gd name="connsiteY2" fmla="*/ 12335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559242"/>
              <a:gd name="connsiteY0" fmla="*/ 0 h 3172607"/>
              <a:gd name="connsiteX1" fmla="*/ 3435891 w 3559242"/>
              <a:gd name="connsiteY1" fmla="*/ 0 h 3172607"/>
              <a:gd name="connsiteX2" fmla="*/ 3330708 w 3559242"/>
              <a:gd name="connsiteY2" fmla="*/ 41703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559242"/>
              <a:gd name="connsiteY0" fmla="*/ 0 h 3172607"/>
              <a:gd name="connsiteX1" fmla="*/ 3435891 w 3559242"/>
              <a:gd name="connsiteY1" fmla="*/ 0 h 3172607"/>
              <a:gd name="connsiteX2" fmla="*/ 3330708 w 3559242"/>
              <a:gd name="connsiteY2" fmla="*/ 417031 h 3172607"/>
              <a:gd name="connsiteX3" fmla="*/ 3559242 w 3559242"/>
              <a:gd name="connsiteY3" fmla="*/ 2643829 h 3172607"/>
              <a:gd name="connsiteX4" fmla="*/ 3030464 w 3559242"/>
              <a:gd name="connsiteY4" fmla="*/ 3172607 h 3172607"/>
              <a:gd name="connsiteX5" fmla="*/ 123351 w 3559242"/>
              <a:gd name="connsiteY5" fmla="*/ 3172607 h 3172607"/>
              <a:gd name="connsiteX6" fmla="*/ 0 w 3559242"/>
              <a:gd name="connsiteY6" fmla="*/ 3049256 h 3172607"/>
              <a:gd name="connsiteX7" fmla="*/ 0 w 3559242"/>
              <a:gd name="connsiteY7" fmla="*/ 528778 h 3172607"/>
              <a:gd name="connsiteX8" fmla="*/ 528778 w 3559242"/>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585578 w 3451757"/>
              <a:gd name="connsiteY3" fmla="*/ 2807626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123351 w 3451757"/>
              <a:gd name="connsiteY5" fmla="*/ 3172607 h 3172607"/>
              <a:gd name="connsiteX6" fmla="*/ 0 w 3451757"/>
              <a:gd name="connsiteY6" fmla="*/ 3049256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123351 w 3451757"/>
              <a:gd name="connsiteY5" fmla="*/ 3172607 h 3172607"/>
              <a:gd name="connsiteX6" fmla="*/ 9862 w 3451757"/>
              <a:gd name="connsiteY6" fmla="*/ 2343151 h 3172607"/>
              <a:gd name="connsiteX7" fmla="*/ 0 w 3451757"/>
              <a:gd name="connsiteY7" fmla="*/ 528778 h 3172607"/>
              <a:gd name="connsiteX8" fmla="*/ 528778 w 3451757"/>
              <a:gd name="connsiteY8" fmla="*/ 0 h 3172607"/>
              <a:gd name="connsiteX0" fmla="*/ 528778 w 3451757"/>
              <a:gd name="connsiteY0" fmla="*/ 0 h 3172607"/>
              <a:gd name="connsiteX1" fmla="*/ 3435891 w 3451757"/>
              <a:gd name="connsiteY1" fmla="*/ 0 h 3172607"/>
              <a:gd name="connsiteX2" fmla="*/ 3330708 w 3451757"/>
              <a:gd name="connsiteY2" fmla="*/ 417031 h 3172607"/>
              <a:gd name="connsiteX3" fmla="*/ 2487763 w 3451757"/>
              <a:gd name="connsiteY3" fmla="*/ 2703793 h 3172607"/>
              <a:gd name="connsiteX4" fmla="*/ 3030464 w 3451757"/>
              <a:gd name="connsiteY4" fmla="*/ 3172607 h 3172607"/>
              <a:gd name="connsiteX5" fmla="*/ 796715 w 3451757"/>
              <a:gd name="connsiteY5" fmla="*/ 2551340 h 3172607"/>
              <a:gd name="connsiteX6" fmla="*/ 9862 w 3451757"/>
              <a:gd name="connsiteY6" fmla="*/ 2343151 h 3172607"/>
              <a:gd name="connsiteX7" fmla="*/ 0 w 3451757"/>
              <a:gd name="connsiteY7" fmla="*/ 528778 h 3172607"/>
              <a:gd name="connsiteX8" fmla="*/ 528778 w 3451757"/>
              <a:gd name="connsiteY8" fmla="*/ 0 h 3172607"/>
              <a:gd name="connsiteX0" fmla="*/ 528778 w 3451757"/>
              <a:gd name="connsiteY0" fmla="*/ 0 h 3028747"/>
              <a:gd name="connsiteX1" fmla="*/ 3435891 w 3451757"/>
              <a:gd name="connsiteY1" fmla="*/ 0 h 3028747"/>
              <a:gd name="connsiteX2" fmla="*/ 3330708 w 3451757"/>
              <a:gd name="connsiteY2" fmla="*/ 417031 h 3028747"/>
              <a:gd name="connsiteX3" fmla="*/ 2487763 w 3451757"/>
              <a:gd name="connsiteY3" fmla="*/ 2703793 h 3028747"/>
              <a:gd name="connsiteX4" fmla="*/ 2267809 w 3451757"/>
              <a:gd name="connsiteY4" fmla="*/ 3028747 h 3028747"/>
              <a:gd name="connsiteX5" fmla="*/ 796715 w 3451757"/>
              <a:gd name="connsiteY5" fmla="*/ 2551340 h 3028747"/>
              <a:gd name="connsiteX6" fmla="*/ 9862 w 3451757"/>
              <a:gd name="connsiteY6" fmla="*/ 2343151 h 3028747"/>
              <a:gd name="connsiteX7" fmla="*/ 0 w 3451757"/>
              <a:gd name="connsiteY7" fmla="*/ 528778 h 3028747"/>
              <a:gd name="connsiteX8" fmla="*/ 528778 w 3451757"/>
              <a:gd name="connsiteY8" fmla="*/ 0 h 3028747"/>
              <a:gd name="connsiteX0" fmla="*/ 528778 w 3451757"/>
              <a:gd name="connsiteY0" fmla="*/ 0 h 3035058"/>
              <a:gd name="connsiteX1" fmla="*/ 3435891 w 3451757"/>
              <a:gd name="connsiteY1" fmla="*/ 0 h 3035058"/>
              <a:gd name="connsiteX2" fmla="*/ 3330708 w 3451757"/>
              <a:gd name="connsiteY2" fmla="*/ 417031 h 3035058"/>
              <a:gd name="connsiteX3" fmla="*/ 2487763 w 3451757"/>
              <a:gd name="connsiteY3" fmla="*/ 2703793 h 3035058"/>
              <a:gd name="connsiteX4" fmla="*/ 2267809 w 3451757"/>
              <a:gd name="connsiteY4" fmla="*/ 3028747 h 3035058"/>
              <a:gd name="connsiteX5" fmla="*/ 796715 w 3451757"/>
              <a:gd name="connsiteY5" fmla="*/ 2551340 h 3035058"/>
              <a:gd name="connsiteX6" fmla="*/ 9862 w 3451757"/>
              <a:gd name="connsiteY6" fmla="*/ 2343151 h 3035058"/>
              <a:gd name="connsiteX7" fmla="*/ 0 w 3451757"/>
              <a:gd name="connsiteY7" fmla="*/ 528778 h 3035058"/>
              <a:gd name="connsiteX8" fmla="*/ 528778 w 3451757"/>
              <a:gd name="connsiteY8" fmla="*/ 0 h 3035058"/>
              <a:gd name="connsiteX0" fmla="*/ 528778 w 3451757"/>
              <a:gd name="connsiteY0" fmla="*/ 0 h 3043444"/>
              <a:gd name="connsiteX1" fmla="*/ 3435891 w 3451757"/>
              <a:gd name="connsiteY1" fmla="*/ 0 h 3043444"/>
              <a:gd name="connsiteX2" fmla="*/ 3330708 w 3451757"/>
              <a:gd name="connsiteY2" fmla="*/ 417031 h 3043444"/>
              <a:gd name="connsiteX3" fmla="*/ 2487763 w 3451757"/>
              <a:gd name="connsiteY3" fmla="*/ 2703793 h 3043444"/>
              <a:gd name="connsiteX4" fmla="*/ 2332585 w 3451757"/>
              <a:gd name="connsiteY4" fmla="*/ 3037408 h 3043444"/>
              <a:gd name="connsiteX5" fmla="*/ 796715 w 3451757"/>
              <a:gd name="connsiteY5" fmla="*/ 2551340 h 3043444"/>
              <a:gd name="connsiteX6" fmla="*/ 9862 w 3451757"/>
              <a:gd name="connsiteY6" fmla="*/ 2343151 h 3043444"/>
              <a:gd name="connsiteX7" fmla="*/ 0 w 3451757"/>
              <a:gd name="connsiteY7" fmla="*/ 528778 h 3043444"/>
              <a:gd name="connsiteX8" fmla="*/ 528778 w 3451757"/>
              <a:gd name="connsiteY8" fmla="*/ 0 h 3043444"/>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51757"/>
              <a:gd name="connsiteY0" fmla="*/ 0 h 3040239"/>
              <a:gd name="connsiteX1" fmla="*/ 3435891 w 3451757"/>
              <a:gd name="connsiteY1" fmla="*/ 0 h 3040239"/>
              <a:gd name="connsiteX2" fmla="*/ 3330708 w 3451757"/>
              <a:gd name="connsiteY2" fmla="*/ 417031 h 3040239"/>
              <a:gd name="connsiteX3" fmla="*/ 2487763 w 3451757"/>
              <a:gd name="connsiteY3" fmla="*/ 2703793 h 3040239"/>
              <a:gd name="connsiteX4" fmla="*/ 2332585 w 3451757"/>
              <a:gd name="connsiteY4" fmla="*/ 3037408 h 3040239"/>
              <a:gd name="connsiteX5" fmla="*/ 796715 w 3451757"/>
              <a:gd name="connsiteY5" fmla="*/ 2551340 h 3040239"/>
              <a:gd name="connsiteX6" fmla="*/ 9862 w 3451757"/>
              <a:gd name="connsiteY6" fmla="*/ 2343151 h 3040239"/>
              <a:gd name="connsiteX7" fmla="*/ 0 w 3451757"/>
              <a:gd name="connsiteY7" fmla="*/ 528778 h 3040239"/>
              <a:gd name="connsiteX8" fmla="*/ 528778 w 3451757"/>
              <a:gd name="connsiteY8" fmla="*/ 0 h 3040239"/>
              <a:gd name="connsiteX0" fmla="*/ 528778 w 3496482"/>
              <a:gd name="connsiteY0" fmla="*/ 0 h 3040239"/>
              <a:gd name="connsiteX1" fmla="*/ 3435891 w 3496482"/>
              <a:gd name="connsiteY1" fmla="*/ 0 h 3040239"/>
              <a:gd name="connsiteX2" fmla="*/ 2487763 w 3496482"/>
              <a:gd name="connsiteY2" fmla="*/ 2703793 h 3040239"/>
              <a:gd name="connsiteX3" fmla="*/ 2332585 w 3496482"/>
              <a:gd name="connsiteY3" fmla="*/ 3037408 h 3040239"/>
              <a:gd name="connsiteX4" fmla="*/ 796715 w 3496482"/>
              <a:gd name="connsiteY4" fmla="*/ 2551340 h 3040239"/>
              <a:gd name="connsiteX5" fmla="*/ 9862 w 3496482"/>
              <a:gd name="connsiteY5" fmla="*/ 2343151 h 3040239"/>
              <a:gd name="connsiteX6" fmla="*/ 0 w 3496482"/>
              <a:gd name="connsiteY6" fmla="*/ 528778 h 3040239"/>
              <a:gd name="connsiteX7" fmla="*/ 528778 w 3496482"/>
              <a:gd name="connsiteY7" fmla="*/ 0 h 3040239"/>
              <a:gd name="connsiteX0" fmla="*/ 528778 w 3435891"/>
              <a:gd name="connsiteY0" fmla="*/ 0 h 3040239"/>
              <a:gd name="connsiteX1" fmla="*/ 3435891 w 3435891"/>
              <a:gd name="connsiteY1" fmla="*/ 0 h 3040239"/>
              <a:gd name="connsiteX2" fmla="*/ 2487763 w 3435891"/>
              <a:gd name="connsiteY2" fmla="*/ 2703793 h 3040239"/>
              <a:gd name="connsiteX3" fmla="*/ 2332585 w 3435891"/>
              <a:gd name="connsiteY3" fmla="*/ 3037408 h 3040239"/>
              <a:gd name="connsiteX4" fmla="*/ 796715 w 3435891"/>
              <a:gd name="connsiteY4" fmla="*/ 2551340 h 3040239"/>
              <a:gd name="connsiteX5" fmla="*/ 9862 w 3435891"/>
              <a:gd name="connsiteY5" fmla="*/ 2343151 h 3040239"/>
              <a:gd name="connsiteX6" fmla="*/ 0 w 3435891"/>
              <a:gd name="connsiteY6" fmla="*/ 528778 h 3040239"/>
              <a:gd name="connsiteX7" fmla="*/ 528778 w 3435891"/>
              <a:gd name="connsiteY7" fmla="*/ 0 h 3040239"/>
              <a:gd name="connsiteX0" fmla="*/ 528778 w 3492951"/>
              <a:gd name="connsiteY0" fmla="*/ 0 h 3037408"/>
              <a:gd name="connsiteX1" fmla="*/ 3435891 w 3492951"/>
              <a:gd name="connsiteY1" fmla="*/ 0 h 3037408"/>
              <a:gd name="connsiteX2" fmla="*/ 2332585 w 3492951"/>
              <a:gd name="connsiteY2" fmla="*/ 3037408 h 3037408"/>
              <a:gd name="connsiteX3" fmla="*/ 796715 w 3492951"/>
              <a:gd name="connsiteY3" fmla="*/ 2551340 h 3037408"/>
              <a:gd name="connsiteX4" fmla="*/ 9862 w 3492951"/>
              <a:gd name="connsiteY4" fmla="*/ 2343151 h 3037408"/>
              <a:gd name="connsiteX5" fmla="*/ 0 w 3492951"/>
              <a:gd name="connsiteY5" fmla="*/ 528778 h 3037408"/>
              <a:gd name="connsiteX6" fmla="*/ 528778 w 3492951"/>
              <a:gd name="connsiteY6" fmla="*/ 0 h 3037408"/>
              <a:gd name="connsiteX0" fmla="*/ 528778 w 3500096"/>
              <a:gd name="connsiteY0" fmla="*/ 0 h 3046391"/>
              <a:gd name="connsiteX1" fmla="*/ 3435891 w 3500096"/>
              <a:gd name="connsiteY1" fmla="*/ 0 h 3046391"/>
              <a:gd name="connsiteX2" fmla="*/ 2332585 w 3500096"/>
              <a:gd name="connsiteY2" fmla="*/ 3037408 h 3046391"/>
              <a:gd name="connsiteX3" fmla="*/ 796715 w 3500096"/>
              <a:gd name="connsiteY3" fmla="*/ 2551340 h 3046391"/>
              <a:gd name="connsiteX4" fmla="*/ 9862 w 3500096"/>
              <a:gd name="connsiteY4" fmla="*/ 2343151 h 3046391"/>
              <a:gd name="connsiteX5" fmla="*/ 0 w 3500096"/>
              <a:gd name="connsiteY5" fmla="*/ 528778 h 3046391"/>
              <a:gd name="connsiteX6" fmla="*/ 528778 w 3500096"/>
              <a:gd name="connsiteY6" fmla="*/ 0 h 3046391"/>
              <a:gd name="connsiteX0" fmla="*/ 528778 w 3498385"/>
              <a:gd name="connsiteY0" fmla="*/ 0 h 3037408"/>
              <a:gd name="connsiteX1" fmla="*/ 3435891 w 3498385"/>
              <a:gd name="connsiteY1" fmla="*/ 0 h 3037408"/>
              <a:gd name="connsiteX2" fmla="*/ 2332585 w 3498385"/>
              <a:gd name="connsiteY2" fmla="*/ 3037408 h 3037408"/>
              <a:gd name="connsiteX3" fmla="*/ 796715 w 3498385"/>
              <a:gd name="connsiteY3" fmla="*/ 2551340 h 3037408"/>
              <a:gd name="connsiteX4" fmla="*/ 9862 w 3498385"/>
              <a:gd name="connsiteY4" fmla="*/ 2343151 h 3037408"/>
              <a:gd name="connsiteX5" fmla="*/ 0 w 3498385"/>
              <a:gd name="connsiteY5" fmla="*/ 528778 h 3037408"/>
              <a:gd name="connsiteX6" fmla="*/ 528778 w 3498385"/>
              <a:gd name="connsiteY6" fmla="*/ 0 h 3037408"/>
              <a:gd name="connsiteX0" fmla="*/ 528778 w 3435891"/>
              <a:gd name="connsiteY0" fmla="*/ 0 h 3037408"/>
              <a:gd name="connsiteX1" fmla="*/ 3435891 w 3435891"/>
              <a:gd name="connsiteY1" fmla="*/ 0 h 3037408"/>
              <a:gd name="connsiteX2" fmla="*/ 2332585 w 3435891"/>
              <a:gd name="connsiteY2" fmla="*/ 3037408 h 3037408"/>
              <a:gd name="connsiteX3" fmla="*/ 796715 w 3435891"/>
              <a:gd name="connsiteY3" fmla="*/ 2551340 h 3037408"/>
              <a:gd name="connsiteX4" fmla="*/ 9862 w 3435891"/>
              <a:gd name="connsiteY4" fmla="*/ 2343151 h 3037408"/>
              <a:gd name="connsiteX5" fmla="*/ 0 w 3435891"/>
              <a:gd name="connsiteY5" fmla="*/ 528778 h 3037408"/>
              <a:gd name="connsiteX6" fmla="*/ 528778 w 3435891"/>
              <a:gd name="connsiteY6" fmla="*/ 0 h 3037408"/>
              <a:gd name="connsiteX0" fmla="*/ 537131 w 3444244"/>
              <a:gd name="connsiteY0" fmla="*/ 0 h 3037408"/>
              <a:gd name="connsiteX1" fmla="*/ 3444244 w 3444244"/>
              <a:gd name="connsiteY1" fmla="*/ 0 h 3037408"/>
              <a:gd name="connsiteX2" fmla="*/ 2340938 w 3444244"/>
              <a:gd name="connsiteY2" fmla="*/ 3037408 h 3037408"/>
              <a:gd name="connsiteX3" fmla="*/ 805068 w 3444244"/>
              <a:gd name="connsiteY3" fmla="*/ 2551340 h 3037408"/>
              <a:gd name="connsiteX4" fmla="*/ 490 w 3444244"/>
              <a:gd name="connsiteY4" fmla="*/ 2185644 h 3037408"/>
              <a:gd name="connsiteX5" fmla="*/ 8353 w 3444244"/>
              <a:gd name="connsiteY5" fmla="*/ 528778 h 3037408"/>
              <a:gd name="connsiteX6" fmla="*/ 537131 w 3444244"/>
              <a:gd name="connsiteY6" fmla="*/ 0 h 3037408"/>
              <a:gd name="connsiteX0" fmla="*/ 537131 w 3444244"/>
              <a:gd name="connsiteY0" fmla="*/ 0 h 3037408"/>
              <a:gd name="connsiteX1" fmla="*/ 3444244 w 3444244"/>
              <a:gd name="connsiteY1" fmla="*/ 0 h 3037408"/>
              <a:gd name="connsiteX2" fmla="*/ 2340938 w 3444244"/>
              <a:gd name="connsiteY2" fmla="*/ 3037408 h 3037408"/>
              <a:gd name="connsiteX3" fmla="*/ 490 w 3444244"/>
              <a:gd name="connsiteY3" fmla="*/ 2185644 h 3037408"/>
              <a:gd name="connsiteX4" fmla="*/ 8353 w 3444244"/>
              <a:gd name="connsiteY4" fmla="*/ 528778 h 3037408"/>
              <a:gd name="connsiteX5" fmla="*/ 537131 w 3444244"/>
              <a:gd name="connsiteY5" fmla="*/ 0 h 3037408"/>
              <a:gd name="connsiteX0" fmla="*/ 490 w 3444244"/>
              <a:gd name="connsiteY0" fmla="*/ 2185644 h 3037408"/>
              <a:gd name="connsiteX1" fmla="*/ 8353 w 3444244"/>
              <a:gd name="connsiteY1" fmla="*/ 528778 h 3037408"/>
              <a:gd name="connsiteX2" fmla="*/ 537131 w 3444244"/>
              <a:gd name="connsiteY2" fmla="*/ 0 h 3037408"/>
              <a:gd name="connsiteX3" fmla="*/ 3444244 w 3444244"/>
              <a:gd name="connsiteY3" fmla="*/ 0 h 3037408"/>
              <a:gd name="connsiteX4" fmla="*/ 2340938 w 3444244"/>
              <a:gd name="connsiteY4" fmla="*/ 3037408 h 3037408"/>
              <a:gd name="connsiteX5" fmla="*/ 91930 w 3444244"/>
              <a:gd name="connsiteY5" fmla="*/ 2277084 h 3037408"/>
              <a:gd name="connsiteX0" fmla="*/ 490 w 3444244"/>
              <a:gd name="connsiteY0" fmla="*/ 2185644 h 3037408"/>
              <a:gd name="connsiteX1" fmla="*/ 8353 w 3444244"/>
              <a:gd name="connsiteY1" fmla="*/ 528778 h 3037408"/>
              <a:gd name="connsiteX2" fmla="*/ 537131 w 3444244"/>
              <a:gd name="connsiteY2" fmla="*/ 0 h 3037408"/>
              <a:gd name="connsiteX3" fmla="*/ 3444244 w 3444244"/>
              <a:gd name="connsiteY3" fmla="*/ 0 h 3037408"/>
              <a:gd name="connsiteX4" fmla="*/ 2340938 w 3444244"/>
              <a:gd name="connsiteY4" fmla="*/ 3037408 h 3037408"/>
              <a:gd name="connsiteX5" fmla="*/ 741654 w 3444244"/>
              <a:gd name="connsiteY5" fmla="*/ 2522972 h 3037408"/>
              <a:gd name="connsiteX0" fmla="*/ 490 w 3444244"/>
              <a:gd name="connsiteY0" fmla="*/ 2185644 h 3182307"/>
              <a:gd name="connsiteX1" fmla="*/ 8353 w 3444244"/>
              <a:gd name="connsiteY1" fmla="*/ 528778 h 3182307"/>
              <a:gd name="connsiteX2" fmla="*/ 537131 w 3444244"/>
              <a:gd name="connsiteY2" fmla="*/ 0 h 3182307"/>
              <a:gd name="connsiteX3" fmla="*/ 3444244 w 3444244"/>
              <a:gd name="connsiteY3" fmla="*/ 0 h 3182307"/>
              <a:gd name="connsiteX4" fmla="*/ 2612445 w 3444244"/>
              <a:gd name="connsiteY4" fmla="*/ 3182307 h 3182307"/>
              <a:gd name="connsiteX5" fmla="*/ 741654 w 3444244"/>
              <a:gd name="connsiteY5" fmla="*/ 2522972 h 3182307"/>
              <a:gd name="connsiteX0" fmla="*/ 490 w 3444244"/>
              <a:gd name="connsiteY0" fmla="*/ 2185644 h 3182307"/>
              <a:gd name="connsiteX1" fmla="*/ 8353 w 3444244"/>
              <a:gd name="connsiteY1" fmla="*/ 528778 h 3182307"/>
              <a:gd name="connsiteX2" fmla="*/ 537131 w 3444244"/>
              <a:gd name="connsiteY2" fmla="*/ 0 h 3182307"/>
              <a:gd name="connsiteX3" fmla="*/ 3444244 w 3444244"/>
              <a:gd name="connsiteY3" fmla="*/ 0 h 3182307"/>
              <a:gd name="connsiteX4" fmla="*/ 2612445 w 3444244"/>
              <a:gd name="connsiteY4" fmla="*/ 3182307 h 3182307"/>
              <a:gd name="connsiteX0" fmla="*/ 490 w 3444244"/>
              <a:gd name="connsiteY0" fmla="*/ 2185644 h 2992598"/>
              <a:gd name="connsiteX1" fmla="*/ 8353 w 3444244"/>
              <a:gd name="connsiteY1" fmla="*/ 528778 h 2992598"/>
              <a:gd name="connsiteX2" fmla="*/ 537131 w 3444244"/>
              <a:gd name="connsiteY2" fmla="*/ 0 h 2992598"/>
              <a:gd name="connsiteX3" fmla="*/ 3444244 w 3444244"/>
              <a:gd name="connsiteY3" fmla="*/ 0 h 2992598"/>
              <a:gd name="connsiteX4" fmla="*/ 2342275 w 3444244"/>
              <a:gd name="connsiteY4" fmla="*/ 2992598 h 2992598"/>
              <a:gd name="connsiteX0" fmla="*/ 490 w 3444244"/>
              <a:gd name="connsiteY0" fmla="*/ 2185644 h 2185644"/>
              <a:gd name="connsiteX1" fmla="*/ 8353 w 3444244"/>
              <a:gd name="connsiteY1" fmla="*/ 528778 h 2185644"/>
              <a:gd name="connsiteX2" fmla="*/ 537131 w 3444244"/>
              <a:gd name="connsiteY2" fmla="*/ 0 h 2185644"/>
              <a:gd name="connsiteX3" fmla="*/ 3444244 w 3444244"/>
              <a:gd name="connsiteY3" fmla="*/ 0 h 2185644"/>
            </a:gdLst>
            <a:ahLst/>
            <a:cxnLst>
              <a:cxn ang="0">
                <a:pos x="connsiteX0" y="connsiteY0"/>
              </a:cxn>
              <a:cxn ang="0">
                <a:pos x="connsiteX1" y="connsiteY1"/>
              </a:cxn>
              <a:cxn ang="0">
                <a:pos x="connsiteX2" y="connsiteY2"/>
              </a:cxn>
              <a:cxn ang="0">
                <a:pos x="connsiteX3" y="connsiteY3"/>
              </a:cxn>
            </a:cxnLst>
            <a:rect l="l" t="t" r="r" b="b"/>
            <a:pathLst>
              <a:path w="3444244" h="2185644">
                <a:moveTo>
                  <a:pt x="490" y="2185644"/>
                </a:moveTo>
                <a:cubicBezTo>
                  <a:pt x="-2797" y="1580853"/>
                  <a:pt x="11640" y="1133569"/>
                  <a:pt x="8353" y="528778"/>
                </a:cubicBezTo>
                <a:cubicBezTo>
                  <a:pt x="8353" y="236742"/>
                  <a:pt x="245095" y="0"/>
                  <a:pt x="537131" y="0"/>
                </a:cubicBezTo>
                <a:lnTo>
                  <a:pt x="3444244" y="0"/>
                </a:lnTo>
              </a:path>
            </a:pathLst>
          </a:cu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 name="Kuva 3">
            <a:extLst>
              <a:ext uri="{FF2B5EF4-FFF2-40B4-BE49-F238E27FC236}">
                <a16:creationId xmlns:a16="http://schemas.microsoft.com/office/drawing/2014/main" id="{FEEB16A6-D0E3-4608-AD07-F65386434DF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237038" y="317123"/>
            <a:ext cx="1582650" cy="1695123"/>
          </a:xfrm>
          <a:prstGeom prst="rect">
            <a:avLst/>
          </a:prstGeom>
        </p:spPr>
      </p:pic>
    </p:spTree>
    <p:extLst>
      <p:ext uri="{BB962C8B-B14F-4D97-AF65-F5344CB8AC3E}">
        <p14:creationId xmlns:p14="http://schemas.microsoft.com/office/powerpoint/2010/main" val="1619517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2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Aloitusdia suomi-ruotsi">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072" y="1772816"/>
            <a:ext cx="4640928" cy="5112568"/>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spTree>
    <p:extLst>
      <p:ext uri="{BB962C8B-B14F-4D97-AF65-F5344CB8AC3E}">
        <p14:creationId xmlns:p14="http://schemas.microsoft.com/office/powerpoint/2010/main" val="567973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Aloitusdia Uusimaa-ohjelma 2.0">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4192" y="2073692"/>
            <a:ext cx="4367808" cy="4811692"/>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pic>
        <p:nvPicPr>
          <p:cNvPr id="4" name="Kuva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480376" y="435765"/>
            <a:ext cx="2216321" cy="1368152"/>
          </a:xfrm>
          <a:prstGeom prst="rect">
            <a:avLst/>
          </a:prstGeom>
        </p:spPr>
      </p:pic>
    </p:spTree>
    <p:extLst>
      <p:ext uri="{BB962C8B-B14F-4D97-AF65-F5344CB8AC3E}">
        <p14:creationId xmlns:p14="http://schemas.microsoft.com/office/powerpoint/2010/main" val="3001698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Aloitusdia Uusimaa-kaav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4192" y="2073692"/>
            <a:ext cx="4367808" cy="4811692"/>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15" name="Kuva 14" descr="Logo_pysty.jpg"/>
          <p:cNvPicPr>
            <a:picLocks noChangeAspect="1"/>
          </p:cNvPicPr>
          <p:nvPr userDrawn="1"/>
        </p:nvPicPr>
        <p:blipFill>
          <a:blip r:embed="rId3" cstate="print"/>
          <a:stretch>
            <a:fillRect/>
          </a:stretch>
        </p:blipFill>
        <p:spPr>
          <a:xfrm>
            <a:off x="623392" y="427624"/>
            <a:ext cx="1928553" cy="1945178"/>
          </a:xfrm>
          <a:prstGeom prst="rect">
            <a:avLst/>
          </a:prstGeom>
        </p:spPr>
      </p:pic>
      <p:pic>
        <p:nvPicPr>
          <p:cNvPr id="6" name="Kuva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480376" y="394255"/>
            <a:ext cx="2281436" cy="1482933"/>
          </a:xfrm>
          <a:prstGeom prst="rect">
            <a:avLst/>
          </a:prstGeom>
        </p:spPr>
      </p:pic>
    </p:spTree>
    <p:extLst>
      <p:ext uri="{BB962C8B-B14F-4D97-AF65-F5344CB8AC3E}">
        <p14:creationId xmlns:p14="http://schemas.microsoft.com/office/powerpoint/2010/main" val="2324787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1_Aloitusdia englanti">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072" y="1772816"/>
            <a:ext cx="4640928" cy="5112568"/>
          </a:xfrm>
          <a:prstGeom prst="rect">
            <a:avLst/>
          </a:prstGeom>
        </p:spPr>
      </p:pic>
      <p:sp>
        <p:nvSpPr>
          <p:cNvPr id="10" name="Vastakkaisista kulmista pyöristetty suorakulmio 9"/>
          <p:cNvSpPr/>
          <p:nvPr userDrawn="1"/>
        </p:nvSpPr>
        <p:spPr>
          <a:xfrm flipH="1">
            <a:off x="815413" y="5108144"/>
            <a:ext cx="4464496" cy="864096"/>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Vastakkaisista kulmista pyöristetty suorakulmio 8"/>
          <p:cNvSpPr/>
          <p:nvPr userDrawn="1"/>
        </p:nvSpPr>
        <p:spPr>
          <a:xfrm>
            <a:off x="815413" y="3235936"/>
            <a:ext cx="6264696" cy="1728192"/>
          </a:xfrm>
          <a:prstGeom prst="round2DiagRect">
            <a:avLst/>
          </a:prstGeom>
          <a:solidFill>
            <a:srgbClr val="F49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ctrTitle" hasCustomPrompt="1"/>
          </p:nvPr>
        </p:nvSpPr>
        <p:spPr>
          <a:xfrm>
            <a:off x="1088715" y="3235936"/>
            <a:ext cx="5991393" cy="1707663"/>
          </a:xfrm>
        </p:spPr>
        <p:txBody>
          <a:bodyPr>
            <a:normAutofit/>
          </a:bodyPr>
          <a:lstStyle>
            <a:lvl1pPr algn="l">
              <a:defRPr sz="3200">
                <a:solidFill>
                  <a:schemeClr val="bg1"/>
                </a:solidFill>
              </a:defRPr>
            </a:lvl1pPr>
          </a:lstStyle>
          <a:p>
            <a:r>
              <a:rPr lang="fi-FI"/>
              <a:t>Lisää otsikko</a:t>
            </a:r>
          </a:p>
        </p:txBody>
      </p:sp>
      <p:sp>
        <p:nvSpPr>
          <p:cNvPr id="3" name="Alaotsikko 2"/>
          <p:cNvSpPr>
            <a:spLocks noGrp="1"/>
          </p:cNvSpPr>
          <p:nvPr>
            <p:ph type="subTitle" idx="1" hasCustomPrompt="1"/>
          </p:nvPr>
        </p:nvSpPr>
        <p:spPr>
          <a:xfrm>
            <a:off x="1092104" y="5128463"/>
            <a:ext cx="3960440" cy="823458"/>
          </a:xfrm>
        </p:spPr>
        <p:txBody>
          <a:bodyPr anchor="ct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nimi ja päivämäärä</a:t>
            </a:r>
          </a:p>
        </p:txBody>
      </p:sp>
      <p:pic>
        <p:nvPicPr>
          <p:cNvPr id="8" name="Kuva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5413" y="548680"/>
            <a:ext cx="1582650" cy="1695123"/>
          </a:xfrm>
          <a:prstGeom prst="rect">
            <a:avLst/>
          </a:prstGeom>
        </p:spPr>
      </p:pic>
    </p:spTree>
    <p:extLst>
      <p:ext uri="{BB962C8B-B14F-4D97-AF65-F5344CB8AC3E}">
        <p14:creationId xmlns:p14="http://schemas.microsoft.com/office/powerpoint/2010/main" val="176651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hasCustomPrompt="1"/>
          </p:nvPr>
        </p:nvSpPr>
        <p:spPr/>
        <p:txBody>
          <a:bodyPr/>
          <a:lstStyle>
            <a:lvl1pPr>
              <a:defRPr/>
            </a:lvl1pPr>
            <a:lvl2pPr>
              <a:defRPr/>
            </a:lvl2pPr>
            <a:lvl3pPr marL="1143000" marR="0"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a:t>Lisää teksti</a:t>
            </a:r>
          </a:p>
          <a:p>
            <a:pPr lvl="1"/>
            <a:r>
              <a:rPr lang="fi-FI"/>
              <a:t>Lisää luettelo 1</a:t>
            </a:r>
          </a:p>
          <a:p>
            <a:pPr lvl="2"/>
            <a:r>
              <a:rPr lang="fi-FI"/>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a:t>Lisää luettelo 3</a:t>
            </a:r>
          </a:p>
        </p:txBody>
      </p:sp>
    </p:spTree>
    <p:extLst>
      <p:ext uri="{BB962C8B-B14F-4D97-AF65-F5344CB8AC3E}">
        <p14:creationId xmlns:p14="http://schemas.microsoft.com/office/powerpoint/2010/main" val="426893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833273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 kuva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hasCustomPrompt="1"/>
          </p:nvPr>
        </p:nvSpPr>
        <p:spPr>
          <a:xfrm>
            <a:off x="4463819" y="1844824"/>
            <a:ext cx="7118581" cy="4608512"/>
          </a:xfrm>
        </p:spPr>
        <p:txBody>
          <a:bodyPr/>
          <a:lstStyle>
            <a:lvl1pPr>
              <a:defRPr/>
            </a:lvl1pPr>
            <a:lvl2pPr>
              <a:defRPr baseline="0"/>
            </a:lvl2pPr>
            <a:lvl3pPr>
              <a:defRPr baseline="0"/>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a:t>Lisää teksti</a:t>
            </a:r>
          </a:p>
          <a:p>
            <a:pPr lvl="1"/>
            <a:r>
              <a:rPr lang="fi-FI"/>
              <a:t>Lisää luettelo 1</a:t>
            </a:r>
          </a:p>
          <a:p>
            <a:pPr lvl="2"/>
            <a:r>
              <a:rPr lang="fi-FI"/>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a:t>Lisää luettelo 3</a:t>
            </a:r>
          </a:p>
        </p:txBody>
      </p:sp>
      <p:sp>
        <p:nvSpPr>
          <p:cNvPr id="10" name="Kuvan paikkamerkki 9"/>
          <p:cNvSpPr>
            <a:spLocks noGrp="1"/>
          </p:cNvSpPr>
          <p:nvPr>
            <p:ph type="pic" sz="quarter" idx="12"/>
          </p:nvPr>
        </p:nvSpPr>
        <p:spPr>
          <a:xfrm>
            <a:off x="623393" y="1844676"/>
            <a:ext cx="3551767" cy="4608513"/>
          </a:xfrm>
        </p:spPr>
        <p:txBody>
          <a:bodyPr/>
          <a:lstStyle>
            <a:lvl1pPr>
              <a:defRPr baseline="0"/>
            </a:lvl1pPr>
          </a:lstStyle>
          <a:p>
            <a:r>
              <a:rPr lang="fi-FI"/>
              <a:t>Lisää kuva napsauttamalla kuvaketta</a:t>
            </a:r>
          </a:p>
        </p:txBody>
      </p:sp>
    </p:spTree>
    <p:extLst>
      <p:ext uri="{BB962C8B-B14F-4D97-AF65-F5344CB8AC3E}">
        <p14:creationId xmlns:p14="http://schemas.microsoft.com/office/powerpoint/2010/main" val="4284163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Otsikko ja 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sz="half" idx="1" hasCustomPrompt="1"/>
          </p:nvPr>
        </p:nvSpPr>
        <p:spPr>
          <a:xfrm>
            <a:off x="609600" y="1844825"/>
            <a:ext cx="5384800" cy="4281339"/>
          </a:xfrm>
        </p:spPr>
        <p:txBody>
          <a:bodyPr/>
          <a:lstStyle>
            <a:lvl1pPr>
              <a:defRPr sz="28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fi-FI"/>
              <a:t>Lisää teksti</a:t>
            </a:r>
          </a:p>
          <a:p>
            <a:pPr lvl="1"/>
            <a:r>
              <a:rPr lang="fi-FI"/>
              <a:t>Lisää luettelo 1</a:t>
            </a:r>
          </a:p>
          <a:p>
            <a:pPr lvl="2"/>
            <a:r>
              <a:rPr lang="fi-FI"/>
              <a:t>Lisää luettelo 2</a:t>
            </a:r>
          </a:p>
        </p:txBody>
      </p:sp>
      <p:sp>
        <p:nvSpPr>
          <p:cNvPr id="4" name="Sisällön paikkamerkki 3"/>
          <p:cNvSpPr>
            <a:spLocks noGrp="1"/>
          </p:cNvSpPr>
          <p:nvPr>
            <p:ph sz="half" idx="2" hasCustomPrompt="1"/>
          </p:nvPr>
        </p:nvSpPr>
        <p:spPr>
          <a:xfrm>
            <a:off x="6197600" y="1844825"/>
            <a:ext cx="5384800" cy="4281339"/>
          </a:xfrm>
        </p:spPr>
        <p:txBody>
          <a:bodyPr/>
          <a:lstStyle>
            <a:lvl1pPr>
              <a:defRPr sz="28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
                <a:srgbClr val="F49915"/>
              </a:buClr>
              <a:buSzTx/>
              <a:buFontTx/>
              <a:buNone/>
              <a:tabLst/>
              <a:defRPr/>
            </a:pPr>
            <a:r>
              <a:rPr lang="fi-FI"/>
              <a:t>Lisää teksti</a:t>
            </a:r>
          </a:p>
          <a:p>
            <a:pPr lvl="1"/>
            <a:r>
              <a:rPr lang="fi-FI"/>
              <a:t>Lisää luettelo 1</a:t>
            </a:r>
          </a:p>
          <a:p>
            <a:pPr lvl="2"/>
            <a:r>
              <a:rPr lang="fi-FI"/>
              <a:t>Lisää luettelo 2</a:t>
            </a:r>
          </a:p>
        </p:txBody>
      </p:sp>
    </p:spTree>
    <p:extLst>
      <p:ext uri="{BB962C8B-B14F-4D97-AF65-F5344CB8AC3E}">
        <p14:creationId xmlns:p14="http://schemas.microsoft.com/office/powerpoint/2010/main" val="107987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4" name="Otsikko 1"/>
          <p:cNvSpPr>
            <a:spLocks noGrp="1"/>
          </p:cNvSpPr>
          <p:nvPr>
            <p:ph type="title" hasCustomPrompt="1"/>
          </p:nvPr>
        </p:nvSpPr>
        <p:spPr>
          <a:xfrm>
            <a:off x="609600" y="274638"/>
            <a:ext cx="10972800" cy="1143000"/>
          </a:xfrm>
        </p:spPr>
        <p:txBody>
          <a:bodyPr/>
          <a:lstStyle>
            <a:lvl1pPr>
              <a:defRPr/>
            </a:lvl1pPr>
          </a:lstStyle>
          <a:p>
            <a:r>
              <a:rPr lang="fi-FI"/>
              <a:t>Lisää otsikko</a:t>
            </a:r>
          </a:p>
        </p:txBody>
      </p:sp>
    </p:spTree>
    <p:extLst>
      <p:ext uri="{BB962C8B-B14F-4D97-AF65-F5344CB8AC3E}">
        <p14:creationId xmlns:p14="http://schemas.microsoft.com/office/powerpoint/2010/main" val="940442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4" name="Suorakulmio 3"/>
          <p:cNvSpPr/>
          <p:nvPr userDrawn="1"/>
        </p:nvSpPr>
        <p:spPr>
          <a:xfrm>
            <a:off x="8688288" y="4221088"/>
            <a:ext cx="3515883"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3987509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petusdia suomi">
    <p:spTree>
      <p:nvGrpSpPr>
        <p:cNvPr id="1" name=""/>
        <p:cNvGrpSpPr/>
        <p:nvPr/>
      </p:nvGrpSpPr>
      <p:grpSpPr>
        <a:xfrm>
          <a:off x="0" y="0"/>
          <a:ext cx="0" cy="0"/>
          <a:chOff x="0" y="0"/>
          <a:chExt cx="0" cy="0"/>
        </a:xfrm>
      </p:grpSpPr>
      <p:pic>
        <p:nvPicPr>
          <p:cNvPr id="5" name="Kuva 4" descr="heittomerkki.png"/>
          <p:cNvPicPr>
            <a:picLocks noChangeAspect="1"/>
          </p:cNvPicPr>
          <p:nvPr userDrawn="1"/>
        </p:nvPicPr>
        <p:blipFill>
          <a:blip r:embed="rId2" cstate="print"/>
          <a:stretch>
            <a:fillRect/>
          </a:stretch>
        </p:blipFill>
        <p:spPr>
          <a:xfrm>
            <a:off x="1779983" y="1556792"/>
            <a:ext cx="1911287" cy="1741932"/>
          </a:xfrm>
          <a:prstGeom prst="rect">
            <a:avLst/>
          </a:prstGeom>
        </p:spPr>
      </p:pic>
      <p:sp>
        <p:nvSpPr>
          <p:cNvPr id="7" name="Tekstikehys 6"/>
          <p:cNvSpPr txBox="1"/>
          <p:nvPr userDrawn="1"/>
        </p:nvSpPr>
        <p:spPr>
          <a:xfrm>
            <a:off x="3311691" y="4850816"/>
            <a:ext cx="4320480" cy="338554"/>
          </a:xfrm>
          <a:prstGeom prst="rect">
            <a:avLst/>
          </a:prstGeom>
          <a:noFill/>
        </p:spPr>
        <p:txBody>
          <a:bodyPr wrap="square" rtlCol="0">
            <a:spAutoFit/>
          </a:bodyPr>
          <a:lstStyle/>
          <a:p>
            <a:r>
              <a:rPr lang="fi-FI" sz="1600">
                <a:solidFill>
                  <a:schemeClr val="bg1">
                    <a:lumMod val="65000"/>
                  </a:schemeClr>
                </a:solidFill>
                <a:latin typeface="Trebuchet MS" pitchFamily="34" charset="0"/>
              </a:rPr>
              <a:t>uudenmaanliitto.fi</a:t>
            </a:r>
          </a:p>
        </p:txBody>
      </p:sp>
      <p:pic>
        <p:nvPicPr>
          <p:cNvPr id="10" name="Kuva 9" descr="UML asioiden edistäjä, puolestapuhuja.png"/>
          <p:cNvPicPr>
            <a:picLocks noChangeAspect="1"/>
          </p:cNvPicPr>
          <p:nvPr userDrawn="1"/>
        </p:nvPicPr>
        <p:blipFill>
          <a:blip r:embed="rId3" cstate="print"/>
          <a:stretch>
            <a:fillRect/>
          </a:stretch>
        </p:blipFill>
        <p:spPr>
          <a:xfrm>
            <a:off x="2735627" y="2276873"/>
            <a:ext cx="6339316" cy="2596681"/>
          </a:xfrm>
          <a:prstGeom prst="rect">
            <a:avLst/>
          </a:prstGeom>
        </p:spPr>
      </p:pic>
    </p:spTree>
    <p:extLst>
      <p:ext uri="{BB962C8B-B14F-4D97-AF65-F5344CB8AC3E}">
        <p14:creationId xmlns:p14="http://schemas.microsoft.com/office/powerpoint/2010/main" val="1376102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petusdia ruotsi">
    <p:spTree>
      <p:nvGrpSpPr>
        <p:cNvPr id="1" name=""/>
        <p:cNvGrpSpPr/>
        <p:nvPr/>
      </p:nvGrpSpPr>
      <p:grpSpPr>
        <a:xfrm>
          <a:off x="0" y="0"/>
          <a:ext cx="0" cy="0"/>
          <a:chOff x="0" y="0"/>
          <a:chExt cx="0" cy="0"/>
        </a:xfrm>
      </p:grpSpPr>
      <p:pic>
        <p:nvPicPr>
          <p:cNvPr id="5" name="Kuva 4" descr="heittomerkki.png"/>
          <p:cNvPicPr>
            <a:picLocks noChangeAspect="1"/>
          </p:cNvPicPr>
          <p:nvPr userDrawn="1"/>
        </p:nvPicPr>
        <p:blipFill>
          <a:blip r:embed="rId2" cstate="print"/>
          <a:stretch>
            <a:fillRect/>
          </a:stretch>
        </p:blipFill>
        <p:spPr>
          <a:xfrm>
            <a:off x="2063552" y="1628800"/>
            <a:ext cx="1911287" cy="1741932"/>
          </a:xfrm>
          <a:prstGeom prst="rect">
            <a:avLst/>
          </a:prstGeom>
        </p:spPr>
      </p:pic>
      <p:sp>
        <p:nvSpPr>
          <p:cNvPr id="7" name="Tekstikehys 6"/>
          <p:cNvSpPr txBox="1"/>
          <p:nvPr userDrawn="1"/>
        </p:nvSpPr>
        <p:spPr>
          <a:xfrm>
            <a:off x="3311691" y="4725144"/>
            <a:ext cx="4320480" cy="338554"/>
          </a:xfrm>
          <a:prstGeom prst="rect">
            <a:avLst/>
          </a:prstGeom>
          <a:noFill/>
        </p:spPr>
        <p:txBody>
          <a:bodyPr wrap="square" rtlCol="0">
            <a:spAutoFit/>
          </a:bodyPr>
          <a:lstStyle/>
          <a:p>
            <a:r>
              <a:rPr lang="fi-FI" sz="1600">
                <a:solidFill>
                  <a:schemeClr val="bg1">
                    <a:lumMod val="65000"/>
                  </a:schemeClr>
                </a:solidFill>
                <a:latin typeface="Trebuchet MS" pitchFamily="34" charset="0"/>
              </a:rPr>
              <a:t>uudenmaanliitto.fi/</a:t>
            </a:r>
            <a:r>
              <a:rPr lang="fi-FI" sz="1600" err="1">
                <a:solidFill>
                  <a:schemeClr val="bg1">
                    <a:lumMod val="65000"/>
                  </a:schemeClr>
                </a:solidFill>
                <a:latin typeface="Trebuchet MS" pitchFamily="34" charset="0"/>
              </a:rPr>
              <a:t>sv</a:t>
            </a:r>
            <a:endParaRPr lang="fi-FI" sz="1600">
              <a:solidFill>
                <a:schemeClr val="bg1">
                  <a:lumMod val="65000"/>
                </a:schemeClr>
              </a:solidFill>
              <a:latin typeface="Trebuchet MS" pitchFamily="34" charset="0"/>
            </a:endParaRPr>
          </a:p>
        </p:txBody>
      </p:sp>
      <p:pic>
        <p:nvPicPr>
          <p:cNvPr id="6" name="Kuva 5" descr="UML asioiden edistäjä, puolestapuhuja RU.png"/>
          <p:cNvPicPr>
            <a:picLocks noChangeAspect="1"/>
          </p:cNvPicPr>
          <p:nvPr userDrawn="1"/>
        </p:nvPicPr>
        <p:blipFill>
          <a:blip r:embed="rId3" cstate="print"/>
          <a:stretch>
            <a:fillRect/>
          </a:stretch>
        </p:blipFill>
        <p:spPr>
          <a:xfrm>
            <a:off x="2831638" y="2204865"/>
            <a:ext cx="6339316" cy="2596681"/>
          </a:xfrm>
          <a:prstGeom prst="rect">
            <a:avLst/>
          </a:prstGeom>
        </p:spPr>
      </p:pic>
    </p:spTree>
    <p:extLst>
      <p:ext uri="{BB962C8B-B14F-4D97-AF65-F5344CB8AC3E}">
        <p14:creationId xmlns:p14="http://schemas.microsoft.com/office/powerpoint/2010/main" val="2970874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petusdia englanti">
    <p:spTree>
      <p:nvGrpSpPr>
        <p:cNvPr id="1" name=""/>
        <p:cNvGrpSpPr/>
        <p:nvPr/>
      </p:nvGrpSpPr>
      <p:grpSpPr>
        <a:xfrm>
          <a:off x="0" y="0"/>
          <a:ext cx="0" cy="0"/>
          <a:chOff x="0" y="0"/>
          <a:chExt cx="0" cy="0"/>
        </a:xfrm>
      </p:grpSpPr>
      <p:pic>
        <p:nvPicPr>
          <p:cNvPr id="5" name="Kuva 4" descr="heittomerkki.png"/>
          <p:cNvPicPr>
            <a:picLocks noChangeAspect="1"/>
          </p:cNvPicPr>
          <p:nvPr userDrawn="1"/>
        </p:nvPicPr>
        <p:blipFill>
          <a:blip r:embed="rId2" cstate="print"/>
          <a:stretch>
            <a:fillRect/>
          </a:stretch>
        </p:blipFill>
        <p:spPr>
          <a:xfrm>
            <a:off x="1847528" y="1484784"/>
            <a:ext cx="1911287" cy="1741932"/>
          </a:xfrm>
          <a:prstGeom prst="rect">
            <a:avLst/>
          </a:prstGeom>
        </p:spPr>
      </p:pic>
      <p:pic>
        <p:nvPicPr>
          <p:cNvPr id="10" name="Kuva 9" descr="UML asioiden edistäjä, puolestapuhuja.png"/>
          <p:cNvPicPr>
            <a:picLocks noChangeAspect="1"/>
          </p:cNvPicPr>
          <p:nvPr userDrawn="1"/>
        </p:nvPicPr>
        <p:blipFill>
          <a:blip r:embed="rId3" cstate="print"/>
          <a:stretch>
            <a:fillRect/>
          </a:stretch>
        </p:blipFill>
        <p:spPr>
          <a:xfrm>
            <a:off x="2927648" y="2132857"/>
            <a:ext cx="6296647" cy="2535726"/>
          </a:xfrm>
          <a:prstGeom prst="rect">
            <a:avLst/>
          </a:prstGeom>
        </p:spPr>
      </p:pic>
      <p:sp>
        <p:nvSpPr>
          <p:cNvPr id="7" name="Tekstikehys 6"/>
          <p:cNvSpPr txBox="1"/>
          <p:nvPr userDrawn="1"/>
        </p:nvSpPr>
        <p:spPr>
          <a:xfrm>
            <a:off x="3503712" y="4499306"/>
            <a:ext cx="4320480" cy="338554"/>
          </a:xfrm>
          <a:prstGeom prst="rect">
            <a:avLst/>
          </a:prstGeom>
          <a:noFill/>
        </p:spPr>
        <p:txBody>
          <a:bodyPr wrap="square" rtlCol="0">
            <a:spAutoFit/>
          </a:bodyPr>
          <a:lstStyle/>
          <a:p>
            <a:r>
              <a:rPr lang="fi-FI" sz="1600">
                <a:solidFill>
                  <a:schemeClr val="bg1">
                    <a:lumMod val="65000"/>
                  </a:schemeClr>
                </a:solidFill>
                <a:latin typeface="Trebuchet MS" pitchFamily="34" charset="0"/>
              </a:rPr>
              <a:t>uudenmaanliitto.fi/en</a:t>
            </a:r>
          </a:p>
        </p:txBody>
      </p:sp>
    </p:spTree>
    <p:extLst>
      <p:ext uri="{BB962C8B-B14F-4D97-AF65-F5344CB8AC3E}">
        <p14:creationId xmlns:p14="http://schemas.microsoft.com/office/powerpoint/2010/main" val="42345521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loitusdia, Ood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39136104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loitusdia, oranssi">
    <p:bg>
      <p:bgPr>
        <a:solidFill>
          <a:schemeClr val="accent1">
            <a:alpha val="96000"/>
          </a:schemeClr>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E871085-8ABA-F694-FEE5-9CAFC60324D6}"/>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pic>
        <p:nvPicPr>
          <p:cNvPr id="12" name="Kuva 11" descr="Logo, jossa oransseja, vihreitä ja sinisiä palloja sekä teksti Uudenmaan liitto Nylands förbund.">
            <a:extLst>
              <a:ext uri="{FF2B5EF4-FFF2-40B4-BE49-F238E27FC236}">
                <a16:creationId xmlns:a16="http://schemas.microsoft.com/office/drawing/2014/main" id="{C762A543-ADDA-54EC-12E1-FA18E07749E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13" name="Ryhmä 12">
            <a:extLst>
              <a:ext uri="{FF2B5EF4-FFF2-40B4-BE49-F238E27FC236}">
                <a16:creationId xmlns:a16="http://schemas.microsoft.com/office/drawing/2014/main" id="{E202607A-F0D5-1857-5850-1AD52074DDE6}"/>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5" name="Vapaamuotoinen: Muoto 14">
              <a:extLst>
                <a:ext uri="{FF2B5EF4-FFF2-40B4-BE49-F238E27FC236}">
                  <a16:creationId xmlns:a16="http://schemas.microsoft.com/office/drawing/2014/main" id="{55599BD6-89FE-B094-B3F7-0A539AFD838C}"/>
                </a:ext>
                <a:ext uri="{C183D7F6-B498-43B3-948B-1728B52AA6E4}">
                  <adec:decorative xmlns:adec="http://schemas.microsoft.com/office/drawing/2017/decorative" val="1"/>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6" name="Kuva 15" descr="Logo, jossa oransseja, vihreitä ja sinisiä palloja sekä teksti Uudenmaan liitto Nylands förbund.">
              <a:extLst>
                <a:ext uri="{FF2B5EF4-FFF2-40B4-BE49-F238E27FC236}">
                  <a16:creationId xmlns:a16="http://schemas.microsoft.com/office/drawing/2014/main" id="{C852B2DF-343F-2759-AB99-BA2777230B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3647728" y="1958919"/>
            <a:ext cx="7776864" cy="3141154"/>
          </a:xfrm>
        </p:spPr>
        <p:txBody>
          <a:bodyPr>
            <a:normAutofit/>
          </a:bodyPr>
          <a:lstStyle>
            <a:lvl1pPr algn="r">
              <a:defRPr sz="54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n paikkamerkki 9">
            <a:extLst>
              <a:ext uri="{FF2B5EF4-FFF2-40B4-BE49-F238E27FC236}">
                <a16:creationId xmlns:a16="http://schemas.microsoft.com/office/drawing/2014/main" id="{43711244-A798-67E6-EFA1-13D7FE1C4126}"/>
              </a:ext>
            </a:extLst>
          </p:cNvPr>
          <p:cNvSpPr>
            <a:spLocks noGrp="1"/>
          </p:cNvSpPr>
          <p:nvPr>
            <p:ph type="body" sz="quarter" idx="10" hasCustomPrompt="1"/>
          </p:nvPr>
        </p:nvSpPr>
        <p:spPr>
          <a:xfrm>
            <a:off x="3647728" y="5261858"/>
            <a:ext cx="7776864" cy="864096"/>
          </a:xfrm>
        </p:spPr>
        <p:txBody>
          <a:bodyPr>
            <a:normAutofit/>
          </a:bodyPr>
          <a:lstStyle>
            <a:lvl1pPr marL="0" indent="0" algn="r">
              <a:buNone/>
              <a:defRPr sz="2800">
                <a:solidFill>
                  <a:schemeClr val="tx1"/>
                </a:solidFill>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2001945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loitusdia,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0456" y="426321"/>
            <a:ext cx="1477631" cy="1648332"/>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11477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3803889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loitusdia, lisää taustakuva">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0" indent="0">
              <a:buNone/>
              <a:defRPr b="0"/>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a:p>
            <a:endParaRPr lang="fi-FI"/>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a:off x="0" y="2276872"/>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endParaRPr lang="fi-FI"/>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95400" y="2492896"/>
            <a:ext cx="5717519" cy="2448272"/>
          </a:xfrm>
        </p:spPr>
        <p:txBody>
          <a:bodyPr>
            <a:normAutofit/>
          </a:bodyPr>
          <a:lstStyle>
            <a:lvl1pP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95400" y="5055718"/>
            <a:ext cx="5717519" cy="965570"/>
          </a:xfrm>
        </p:spPr>
        <p:txBody>
          <a:bodyPr/>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endParaRPr lang="fi-FI"/>
          </a:p>
        </p:txBody>
      </p:sp>
    </p:spTree>
    <p:extLst>
      <p:ext uri="{BB962C8B-B14F-4D97-AF65-F5344CB8AC3E}">
        <p14:creationId xmlns:p14="http://schemas.microsoft.com/office/powerpoint/2010/main" val="3970991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loitusdia, lisää taustakuva 2">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342900" indent="-342900" algn="l">
              <a:buFont typeface="Arial" panose="020B0604020202020204" pitchFamily="34" charset="0"/>
              <a:buChar char="•"/>
              <a:defRPr/>
            </a:lvl1pPr>
            <a:lvl9pPr>
              <a:defRPr/>
            </a:lvl9pPr>
          </a:lstStyle>
          <a:p>
            <a:pPr marL="0" marR="0" lvl="0" indent="0" algn="ctr" defTabSz="914400" rtl="0" eaLnBrk="1" fontAlgn="auto" latinLnBrk="0" hangingPunct="1">
              <a:lnSpc>
                <a:spcPct val="100000"/>
              </a:lnSpc>
              <a:spcBef>
                <a:spcPts val="600"/>
              </a:spcBef>
              <a:spcAft>
                <a:spcPts val="600"/>
              </a:spcAft>
              <a:buClr>
                <a:srgbClr val="F49915"/>
              </a:buClr>
              <a:buSzTx/>
              <a:buFont typeface="Arial" panose="020B0604020202020204" pitchFamily="34" charset="0"/>
              <a:buNone/>
              <a:tabLst/>
              <a:defRPr/>
            </a:pPr>
            <a:r>
              <a:rPr lang="fi-FI"/>
              <a:t>                                                             Lisää tähän itse taustakuva: </a:t>
            </a:r>
            <a:br>
              <a:rPr lang="fi-FI"/>
            </a:br>
            <a:r>
              <a:rPr lang="fi-FI"/>
              <a:t>		                                                              Valitse tämä kehys -&gt; Lisää-välilehti -&gt; Kuvat</a:t>
            </a:r>
            <a:br>
              <a:rPr lang="fi-FI"/>
            </a:br>
            <a:endParaRPr lang="fi-FI"/>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flipH="1">
            <a:off x="5015880" y="2034000"/>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endParaRPr lang="fi-FI"/>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711281" y="2492896"/>
            <a:ext cx="5569296" cy="2448272"/>
          </a:xfrm>
        </p:spPr>
        <p:txBody>
          <a:bodyPr>
            <a:normAutofit/>
          </a:bodyPr>
          <a:lstStyle>
            <a:lvl1pPr algn="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722524" y="5085184"/>
            <a:ext cx="5569296" cy="965570"/>
          </a:xfrm>
        </p:spPr>
        <p:txBody>
          <a:bodyPr/>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hasCustomPrompt="1"/>
          </p:nvPr>
        </p:nvSpPr>
        <p:spPr>
          <a:xfrm>
            <a:off x="0" y="0"/>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r>
              <a:rPr lang="fi-FI"/>
              <a:t>	</a:t>
            </a:r>
          </a:p>
        </p:txBody>
      </p:sp>
    </p:spTree>
    <p:extLst>
      <p:ext uri="{BB962C8B-B14F-4D97-AF65-F5344CB8AC3E}">
        <p14:creationId xmlns:p14="http://schemas.microsoft.com/office/powerpoint/2010/main" val="3668378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68681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435783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isisältö, kuva oikealla">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62D17FDE-4544-42B4-5581-C60C1501E9B6}"/>
              </a:ext>
              <a:ext uri="{C183D7F6-B498-43B3-948B-1728B52AA6E4}">
                <adec:decorative xmlns:adec="http://schemas.microsoft.com/office/drawing/2017/decorative" val="1"/>
              </a:ext>
            </a:extLst>
          </p:cNvPr>
          <p:cNvSpPr>
            <a:spLocks noGrp="1"/>
          </p:cNvSpPr>
          <p:nvPr>
            <p:ph type="pic" sz="quarter" idx="12" hasCustomPrompt="1"/>
          </p:nvPr>
        </p:nvSpPr>
        <p:spPr>
          <a:xfrm>
            <a:off x="6972000" y="0"/>
            <a:ext cx="5220000" cy="6858000"/>
          </a:xfrm>
          <a:custGeom>
            <a:avLst/>
            <a:gdLst>
              <a:gd name="connsiteX0" fmla="*/ 0 w 5220000"/>
              <a:gd name="connsiteY0" fmla="*/ 0 h 6858000"/>
              <a:gd name="connsiteX1" fmla="*/ 5220000 w 5220000"/>
              <a:gd name="connsiteY1" fmla="*/ 0 h 6858000"/>
              <a:gd name="connsiteX2" fmla="*/ 5220000 w 5220000"/>
              <a:gd name="connsiteY2" fmla="*/ 6858000 h 6858000"/>
              <a:gd name="connsiteX3" fmla="*/ 1284240 w 5220000"/>
              <a:gd name="connsiteY3" fmla="*/ 6858000 h 6858000"/>
              <a:gd name="connsiteX4" fmla="*/ 1284240 w 5220000"/>
              <a:gd name="connsiteY4" fmla="*/ 1942000 h 6858000"/>
              <a:gd name="connsiteX5" fmla="*/ 9798 w 5220000"/>
              <a:gd name="connsiteY5" fmla="*/ 620688 h 6858000"/>
              <a:gd name="connsiteX6" fmla="*/ 0 w 5220000"/>
              <a:gd name="connsiteY6"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858000"/>
                </a:lnTo>
                <a:lnTo>
                  <a:pt x="1284240" y="6858000"/>
                </a:lnTo>
                <a:lnTo>
                  <a:pt x="1284240" y="1942000"/>
                </a:lnTo>
                <a:cubicBezTo>
                  <a:pt x="1284240" y="1212260"/>
                  <a:pt x="713654" y="620688"/>
                  <a:pt x="9798" y="620688"/>
                </a:cubicBezTo>
                <a:lnTo>
                  <a:pt x="0" y="620688"/>
                </a:lnTo>
                <a:close/>
              </a:path>
            </a:pathLst>
          </a:custGeom>
        </p:spPr>
        <p:txBody>
          <a:bodyPr wrap="square">
            <a:noAutofit/>
          </a:bodyPr>
          <a:lstStyle>
            <a:lvl1pPr>
              <a:defRPr/>
            </a:lvl1pPr>
          </a:lstStyle>
          <a:p>
            <a:r>
              <a:rPr lang="fi-FI"/>
              <a:t>Kuvan lisääminen: valitse tämä kehys-&gt; Lisää-välilehti-&gt;Kuvat</a:t>
            </a:r>
          </a:p>
        </p:txBody>
      </p:sp>
      <p:sp>
        <p:nvSpPr>
          <p:cNvPr id="9" name="Vapaamuotoinen: Muoto 8">
            <a:extLst>
              <a:ext uri="{FF2B5EF4-FFF2-40B4-BE49-F238E27FC236}">
                <a16:creationId xmlns:a16="http://schemas.microsoft.com/office/drawing/2014/main" id="{C8AE9F03-8D7B-40A8-96FB-CBC0F4A1E8FA}"/>
              </a:ext>
              <a:ext uri="{C183D7F6-B498-43B3-948B-1728B52AA6E4}">
                <adec:decorative xmlns:adec="http://schemas.microsoft.com/office/drawing/2017/decorative" val="1"/>
              </a:ext>
            </a:extLst>
          </p:cNvPr>
          <p:cNvSpPr>
            <a:spLocks/>
          </p:cNvSpPr>
          <p:nvPr userDrawn="1"/>
        </p:nvSpPr>
        <p:spPr>
          <a:xfrm>
            <a:off x="0"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79376" y="908720"/>
            <a:ext cx="6768752" cy="144016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79376" y="2420888"/>
            <a:ext cx="6769149" cy="4176762"/>
          </a:xfrm>
        </p:spPr>
        <p:txBody>
          <a:bodyPr/>
          <a:lstStyle>
            <a:lvl1pPr marL="342900" indent="-342900">
              <a:buFont typeface="Arial" panose="020B0604020202020204" pitchFamily="34" charset="0"/>
              <a:buChar char="•"/>
              <a:defRPr/>
            </a:lvl1pPr>
            <a:lvl3pPr>
              <a:spcAft>
                <a:spcPts val="600"/>
              </a:spcAft>
              <a:defRPr/>
            </a:lvl3pPr>
            <a:lvl4pPr>
              <a:spcBef>
                <a:spcPts val="0"/>
              </a:spcBef>
              <a:spcAft>
                <a:spcPts val="600"/>
              </a:spcAft>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1666301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isisältö, kuva vasemmall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BFBBC31E-2A34-1725-53A4-A9243CB3C05A}"/>
              </a:ext>
              <a:ext uri="{C183D7F6-B498-43B3-948B-1728B52AA6E4}">
                <adec:decorative xmlns:adec="http://schemas.microsoft.com/office/drawing/2017/decorative" val="1"/>
              </a:ext>
            </a:extLst>
          </p:cNvPr>
          <p:cNvSpPr>
            <a:spLocks noGrp="1"/>
          </p:cNvSpPr>
          <p:nvPr>
            <p:ph type="pic" sz="quarter" idx="14" hasCustomPrompt="1"/>
          </p:nvPr>
        </p:nvSpPr>
        <p:spPr>
          <a:xfrm>
            <a:off x="0" y="0"/>
            <a:ext cx="5220000" cy="6858000"/>
          </a:xfrm>
          <a:custGeom>
            <a:avLst/>
            <a:gdLst>
              <a:gd name="connsiteX0" fmla="*/ 0 w 5220000"/>
              <a:gd name="connsiteY0" fmla="*/ 0 h 6858000"/>
              <a:gd name="connsiteX1" fmla="*/ 5220000 w 5220000"/>
              <a:gd name="connsiteY1" fmla="*/ 0 h 6858000"/>
              <a:gd name="connsiteX2" fmla="*/ 5220000 w 5220000"/>
              <a:gd name="connsiteY2" fmla="*/ 620856 h 6858000"/>
              <a:gd name="connsiteX3" fmla="*/ 5092907 w 5220000"/>
              <a:gd name="connsiteY3" fmla="*/ 627510 h 6858000"/>
              <a:gd name="connsiteX4" fmla="*/ 3948768 w 5220000"/>
              <a:gd name="connsiteY4" fmla="*/ 1942000 h 6858000"/>
              <a:gd name="connsiteX5" fmla="*/ 3948768 w 5220000"/>
              <a:gd name="connsiteY5" fmla="*/ 6858000 h 6858000"/>
              <a:gd name="connsiteX6" fmla="*/ 0 w 5220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20856"/>
                </a:lnTo>
                <a:lnTo>
                  <a:pt x="5092907" y="627510"/>
                </a:lnTo>
                <a:cubicBezTo>
                  <a:pt x="4450260" y="695174"/>
                  <a:pt x="3948768" y="1257869"/>
                  <a:pt x="3948768" y="1942000"/>
                </a:cubicBezTo>
                <a:lnTo>
                  <a:pt x="3948768" y="6858000"/>
                </a:lnTo>
                <a:lnTo>
                  <a:pt x="0" y="6858000"/>
                </a:lnTo>
                <a:close/>
              </a:path>
            </a:pathLst>
          </a:custGeom>
        </p:spPr>
        <p:txBody>
          <a:bodyPr wrap="square">
            <a:noAutofit/>
          </a:bodyPr>
          <a:lstStyle>
            <a:lvl1pPr>
              <a:defRPr/>
            </a:lvl1pPr>
          </a:lstStyle>
          <a:p>
            <a:r>
              <a:rPr lang="fi-FI"/>
              <a:t>Kuvan lisääminen: valitse tämä kehys-&gt; Lisää-välilehti -&gt; Kuvat</a:t>
            </a:r>
          </a:p>
        </p:txBody>
      </p:sp>
      <p:sp>
        <p:nvSpPr>
          <p:cNvPr id="11" name="Vapaamuotoinen: Muoto 10">
            <a:extLst>
              <a:ext uri="{FF2B5EF4-FFF2-40B4-BE49-F238E27FC236}">
                <a16:creationId xmlns:a16="http://schemas.microsoft.com/office/drawing/2014/main" id="{05E9F00F-BF66-DD96-BAFB-B08E62C5760A}"/>
              </a:ext>
              <a:ext uri="{C183D7F6-B498-43B3-948B-1728B52AA6E4}">
                <adec:decorative xmlns:adec="http://schemas.microsoft.com/office/drawing/2017/decorative" val="1"/>
              </a:ext>
            </a:extLst>
          </p:cNvPr>
          <p:cNvSpPr>
            <a:spLocks/>
          </p:cNvSpPr>
          <p:nvPr userDrawn="1"/>
        </p:nvSpPr>
        <p:spPr>
          <a:xfrm flipH="1">
            <a:off x="3948768"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583435" y="908720"/>
            <a:ext cx="6840760" cy="1368152"/>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584055" y="2348880"/>
            <a:ext cx="6840537" cy="4248770"/>
          </a:xfrm>
        </p:spPr>
        <p:txBody>
          <a:bodyPr/>
          <a:lstStyle/>
          <a:p>
            <a:pPr lvl="0"/>
            <a:r>
              <a:rPr lang="fi-FI"/>
              <a:t>Muokkaa tekstin perustyylejä napsauttamalla</a:t>
            </a:r>
          </a:p>
          <a:p>
            <a:pPr lvl="1"/>
            <a:r>
              <a:rPr lang="fi-FI"/>
              <a:t>toinen taso</a:t>
            </a:r>
          </a:p>
          <a:p>
            <a:pPr lvl="2"/>
            <a:r>
              <a:rPr lang="fi-FI"/>
              <a:t>kolmas taso</a:t>
            </a:r>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22577992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eni kuva ja 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332656"/>
            <a:ext cx="8928993"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1" y="1556891"/>
            <a:ext cx="7488832"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
        <p:nvSpPr>
          <p:cNvPr id="14" name="Kuvan paikkamerkki 13">
            <a:extLst>
              <a:ext uri="{FF2B5EF4-FFF2-40B4-BE49-F238E27FC236}">
                <a16:creationId xmlns:a16="http://schemas.microsoft.com/office/drawing/2014/main" id="{CBE1235E-23A8-9711-F09F-03F31D2B9B76}"/>
              </a:ext>
            </a:extLst>
          </p:cNvPr>
          <p:cNvSpPr>
            <a:spLocks noGrp="1"/>
          </p:cNvSpPr>
          <p:nvPr>
            <p:ph type="pic" sz="quarter" idx="13" hasCustomPrompt="1"/>
          </p:nvPr>
        </p:nvSpPr>
        <p:spPr>
          <a:xfrm>
            <a:off x="8720982" y="764704"/>
            <a:ext cx="3471018" cy="6093296"/>
          </a:xfrm>
          <a:custGeom>
            <a:avLst/>
            <a:gdLst>
              <a:gd name="connsiteX0" fmla="*/ 700139 w 3471018"/>
              <a:gd name="connsiteY0" fmla="*/ 0 h 5516562"/>
              <a:gd name="connsiteX1" fmla="*/ 3471018 w 3471018"/>
              <a:gd name="connsiteY1" fmla="*/ 0 h 5516562"/>
              <a:gd name="connsiteX2" fmla="*/ 3471018 w 3471018"/>
              <a:gd name="connsiteY2" fmla="*/ 5516562 h 5516562"/>
              <a:gd name="connsiteX3" fmla="*/ 0 w 3471018"/>
              <a:gd name="connsiteY3" fmla="*/ 5516562 h 5516562"/>
              <a:gd name="connsiteX4" fmla="*/ 0 w 3471018"/>
              <a:gd name="connsiteY4" fmla="*/ 700139 h 5516562"/>
              <a:gd name="connsiteX5" fmla="*/ 700139 w 3471018"/>
              <a:gd name="connsiteY5" fmla="*/ 0 h 551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018" h="5516562">
                <a:moveTo>
                  <a:pt x="700139" y="0"/>
                </a:moveTo>
                <a:lnTo>
                  <a:pt x="3471018" y="0"/>
                </a:lnTo>
                <a:lnTo>
                  <a:pt x="3471018" y="5516562"/>
                </a:lnTo>
                <a:lnTo>
                  <a:pt x="0" y="5516562"/>
                </a:lnTo>
                <a:lnTo>
                  <a:pt x="0" y="700139"/>
                </a:lnTo>
                <a:cubicBezTo>
                  <a:pt x="0" y="313463"/>
                  <a:pt x="313463" y="0"/>
                  <a:pt x="700139" y="0"/>
                </a:cubicBezTo>
                <a:close/>
              </a:path>
            </a:pathLst>
          </a:custGeom>
          <a:noFill/>
        </p:spPr>
        <p:txBody>
          <a:bodyPr wrap="square">
            <a:noAutofit/>
          </a:bodyPr>
          <a:lstStyle/>
          <a:p>
            <a:pPr marL="342900" marR="0" lvl="0" indent="-3429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a:t>Kuvan lisääminen: valitse tämä kehys-&gt; Lisää-välilehti -&gt; Kuvat</a:t>
            </a:r>
          </a:p>
          <a:p>
            <a:endParaRPr lang="fi-FI"/>
          </a:p>
        </p:txBody>
      </p:sp>
    </p:spTree>
    <p:extLst>
      <p:ext uri="{BB962C8B-B14F-4D97-AF65-F5344CB8AC3E}">
        <p14:creationId xmlns:p14="http://schemas.microsoft.com/office/powerpoint/2010/main" val="3537350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260648"/>
            <a:ext cx="10729192"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0" y="1484883"/>
            <a:ext cx="8928993"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4009512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tsikko ja kaksi tekstilaatikk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4" name="Dian numeron paikkamerkki 3">
            <a:extLst>
              <a:ext uri="{FF2B5EF4-FFF2-40B4-BE49-F238E27FC236}">
                <a16:creationId xmlns:a16="http://schemas.microsoft.com/office/drawing/2014/main" id="{45D8F3D5-20DF-C471-A3A8-AEF3CABB34C7}"/>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a:off x="479971" y="1700808"/>
            <a:ext cx="5255395"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
        <p:nvSpPr>
          <p:cNvPr id="8" name="Tekstin paikkamerkki 5">
            <a:extLst>
              <a:ext uri="{FF2B5EF4-FFF2-40B4-BE49-F238E27FC236}">
                <a16:creationId xmlns:a16="http://schemas.microsoft.com/office/drawing/2014/main" id="{B3B6A383-2CA5-7FA6-255C-E276876691FF}"/>
              </a:ext>
            </a:extLst>
          </p:cNvPr>
          <p:cNvSpPr>
            <a:spLocks noGrp="1"/>
          </p:cNvSpPr>
          <p:nvPr>
            <p:ph type="body" sz="quarter" idx="13"/>
          </p:nvPr>
        </p:nvSpPr>
        <p:spPr>
          <a:xfrm flipH="1">
            <a:off x="6385218" y="1700808"/>
            <a:ext cx="5255397"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3803220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a:xfrm>
            <a:off x="622797" y="299195"/>
            <a:ext cx="10872020" cy="1080120"/>
          </a:xfrm>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4" name="Dian numeron paikkamerkki 3">
            <a:extLst>
              <a:ext uri="{FF2B5EF4-FFF2-40B4-BE49-F238E27FC236}">
                <a16:creationId xmlns:a16="http://schemas.microsoft.com/office/drawing/2014/main" id="{45D8F3D5-20DF-C471-A3A8-AEF3CABB34C7}"/>
              </a:ext>
            </a:extLst>
          </p:cNvPr>
          <p:cNvSpPr>
            <a:spLocks noGrp="1"/>
          </p:cNvSpPr>
          <p:nvPr>
            <p:ph type="sldNum" sz="quarter" idx="11"/>
          </p:nvPr>
        </p:nvSpPr>
        <p:spPr/>
        <p:txBody>
          <a:bodyPr/>
          <a:lstStyle/>
          <a:p>
            <a:fld id="{A807F21D-6A63-4E75-89AA-A3F521749085}" type="slidenum">
              <a:rPr lang="fi-FI" smtClean="0"/>
              <a:pPr/>
              <a:t>‹#›</a:t>
            </a:fld>
            <a:endParaRPr lang="fi-FI"/>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flipH="1">
            <a:off x="623392"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
        <p:nvSpPr>
          <p:cNvPr id="5" name="Tekstin paikkamerkki 5">
            <a:extLst>
              <a:ext uri="{FF2B5EF4-FFF2-40B4-BE49-F238E27FC236}">
                <a16:creationId xmlns:a16="http://schemas.microsoft.com/office/drawing/2014/main" id="{8A8240AE-C950-A9DD-9AED-6DB8C517C996}"/>
              </a:ext>
            </a:extLst>
          </p:cNvPr>
          <p:cNvSpPr>
            <a:spLocks noGrp="1"/>
          </p:cNvSpPr>
          <p:nvPr>
            <p:ph type="body" sz="quarter" idx="13"/>
          </p:nvPr>
        </p:nvSpPr>
        <p:spPr>
          <a:xfrm flipH="1">
            <a:off x="62279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7" name="Tekstin paikkamerkki 5">
            <a:extLst>
              <a:ext uri="{FF2B5EF4-FFF2-40B4-BE49-F238E27FC236}">
                <a16:creationId xmlns:a16="http://schemas.microsoft.com/office/drawing/2014/main" id="{CF0200C5-8448-661E-E83B-C509E9B7D87B}"/>
              </a:ext>
            </a:extLst>
          </p:cNvPr>
          <p:cNvSpPr>
            <a:spLocks noGrp="1"/>
          </p:cNvSpPr>
          <p:nvPr>
            <p:ph type="body" sz="quarter" idx="14"/>
          </p:nvPr>
        </p:nvSpPr>
        <p:spPr>
          <a:xfrm>
            <a:off x="624486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9" name="Tekstin paikkamerkki 5">
            <a:extLst>
              <a:ext uri="{FF2B5EF4-FFF2-40B4-BE49-F238E27FC236}">
                <a16:creationId xmlns:a16="http://schemas.microsoft.com/office/drawing/2014/main" id="{A6A10F1A-0F9D-EB19-F878-815A2311F9D6}"/>
              </a:ext>
            </a:extLst>
          </p:cNvPr>
          <p:cNvSpPr>
            <a:spLocks noGrp="1"/>
          </p:cNvSpPr>
          <p:nvPr>
            <p:ph type="body" sz="quarter" idx="15"/>
          </p:nvPr>
        </p:nvSpPr>
        <p:spPr>
          <a:xfrm>
            <a:off x="6239421"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311340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sisältö, kuva oikealla">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62D17FDE-4544-42B4-5581-C60C1501E9B6}"/>
              </a:ext>
              <a:ext uri="{C183D7F6-B498-43B3-948B-1728B52AA6E4}">
                <adec:decorative xmlns:adec="http://schemas.microsoft.com/office/drawing/2017/decorative" val="1"/>
              </a:ext>
            </a:extLst>
          </p:cNvPr>
          <p:cNvSpPr>
            <a:spLocks noGrp="1"/>
          </p:cNvSpPr>
          <p:nvPr>
            <p:ph type="pic" sz="quarter" idx="12" hasCustomPrompt="1"/>
          </p:nvPr>
        </p:nvSpPr>
        <p:spPr>
          <a:xfrm>
            <a:off x="6972000" y="0"/>
            <a:ext cx="5220000" cy="6858000"/>
          </a:xfrm>
          <a:custGeom>
            <a:avLst/>
            <a:gdLst>
              <a:gd name="connsiteX0" fmla="*/ 0 w 5220000"/>
              <a:gd name="connsiteY0" fmla="*/ 0 h 6858000"/>
              <a:gd name="connsiteX1" fmla="*/ 5220000 w 5220000"/>
              <a:gd name="connsiteY1" fmla="*/ 0 h 6858000"/>
              <a:gd name="connsiteX2" fmla="*/ 5220000 w 5220000"/>
              <a:gd name="connsiteY2" fmla="*/ 6858000 h 6858000"/>
              <a:gd name="connsiteX3" fmla="*/ 1284240 w 5220000"/>
              <a:gd name="connsiteY3" fmla="*/ 6858000 h 6858000"/>
              <a:gd name="connsiteX4" fmla="*/ 1284240 w 5220000"/>
              <a:gd name="connsiteY4" fmla="*/ 1942000 h 6858000"/>
              <a:gd name="connsiteX5" fmla="*/ 9798 w 5220000"/>
              <a:gd name="connsiteY5" fmla="*/ 620688 h 6858000"/>
              <a:gd name="connsiteX6" fmla="*/ 0 w 5220000"/>
              <a:gd name="connsiteY6"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858000"/>
                </a:lnTo>
                <a:lnTo>
                  <a:pt x="1284240" y="6858000"/>
                </a:lnTo>
                <a:lnTo>
                  <a:pt x="1284240" y="1942000"/>
                </a:lnTo>
                <a:cubicBezTo>
                  <a:pt x="1284240" y="1212260"/>
                  <a:pt x="713654" y="620688"/>
                  <a:pt x="9798" y="620688"/>
                </a:cubicBezTo>
                <a:lnTo>
                  <a:pt x="0" y="620688"/>
                </a:lnTo>
                <a:close/>
              </a:path>
            </a:pathLst>
          </a:custGeom>
        </p:spPr>
        <p:txBody>
          <a:bodyPr wrap="square">
            <a:noAutofit/>
          </a:bodyPr>
          <a:lstStyle>
            <a:lvl1pPr>
              <a:defRPr/>
            </a:lvl1pPr>
          </a:lstStyle>
          <a:p>
            <a:r>
              <a:rPr lang="fi-FI"/>
              <a:t>Kuvan lisääminen: valitse tämä kehys-&gt; Lisää-välilehti-&gt;Kuvat</a:t>
            </a:r>
          </a:p>
        </p:txBody>
      </p:sp>
      <p:sp>
        <p:nvSpPr>
          <p:cNvPr id="9" name="Vapaamuotoinen: Muoto 8">
            <a:extLst>
              <a:ext uri="{FF2B5EF4-FFF2-40B4-BE49-F238E27FC236}">
                <a16:creationId xmlns:a16="http://schemas.microsoft.com/office/drawing/2014/main" id="{C8AE9F03-8D7B-40A8-96FB-CBC0F4A1E8FA}"/>
              </a:ext>
              <a:ext uri="{C183D7F6-B498-43B3-948B-1728B52AA6E4}">
                <adec:decorative xmlns:adec="http://schemas.microsoft.com/office/drawing/2017/decorative" val="1"/>
              </a:ext>
            </a:extLst>
          </p:cNvPr>
          <p:cNvSpPr>
            <a:spLocks/>
          </p:cNvSpPr>
          <p:nvPr userDrawn="1"/>
        </p:nvSpPr>
        <p:spPr>
          <a:xfrm>
            <a:off x="0"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79376" y="908720"/>
            <a:ext cx="6768752" cy="144016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79376" y="2420888"/>
            <a:ext cx="6769149" cy="4176762"/>
          </a:xfrm>
        </p:spPr>
        <p:txBody>
          <a:bodyPr/>
          <a:lstStyle>
            <a:lvl1pPr marL="342900" indent="-342900">
              <a:buFont typeface="Arial" panose="020B0604020202020204" pitchFamily="34" charset="0"/>
              <a:buChar char="•"/>
              <a:defRPr/>
            </a:lvl1pPr>
            <a:lvl3pPr>
              <a:spcAft>
                <a:spcPts val="600"/>
              </a:spcAft>
              <a:defRPr/>
            </a:lvl3pPr>
            <a:lvl4pPr>
              <a:spcBef>
                <a:spcPts val="0"/>
              </a:spcBef>
              <a:spcAft>
                <a:spcPts val="600"/>
              </a:spcAft>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18770631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yhyt teksti ja kuva">
    <p:spTree>
      <p:nvGrpSpPr>
        <p:cNvPr id="1" name=""/>
        <p:cNvGrpSpPr/>
        <p:nvPr/>
      </p:nvGrpSpPr>
      <p:grpSpPr>
        <a:xfrm>
          <a:off x="0" y="0"/>
          <a:ext cx="0" cy="0"/>
          <a:chOff x="0" y="0"/>
          <a:chExt cx="0" cy="0"/>
        </a:xfrm>
      </p:grpSpPr>
      <p:sp>
        <p:nvSpPr>
          <p:cNvPr id="10" name="Suorakulmio: Vastakkaiset kulmat pyöristetty 9">
            <a:extLst>
              <a:ext uri="{FF2B5EF4-FFF2-40B4-BE49-F238E27FC236}">
                <a16:creationId xmlns:a16="http://schemas.microsoft.com/office/drawing/2014/main" id="{ABCCD6C1-CD89-8F3A-6661-253D5BE85B03}"/>
              </a:ext>
            </a:extLst>
          </p:cNvPr>
          <p:cNvSpPr/>
          <p:nvPr userDrawn="1"/>
        </p:nvSpPr>
        <p:spPr>
          <a:xfrm>
            <a:off x="6330839" y="432653"/>
            <a:ext cx="5400600" cy="5979367"/>
          </a:xfrm>
          <a:custGeom>
            <a:avLst/>
            <a:gdLst>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0 w 6768750"/>
              <a:gd name="connsiteY0" fmla="*/ 444045 h 6394600"/>
              <a:gd name="connsiteX1" fmla="*/ 6768750 w 6768750"/>
              <a:gd name="connsiteY1" fmla="*/ 433077 h 6394600"/>
              <a:gd name="connsiteX2" fmla="*/ 6768750 w 6768750"/>
              <a:gd name="connsiteY2" fmla="*/ 433077 h 6394600"/>
              <a:gd name="connsiteX3" fmla="*/ 6768750 w 6768750"/>
              <a:gd name="connsiteY3" fmla="*/ 5400993 h 6394600"/>
              <a:gd name="connsiteX4" fmla="*/ 5775143 w 6768750"/>
              <a:gd name="connsiteY4" fmla="*/ 6394600 h 6394600"/>
              <a:gd name="connsiteX5" fmla="*/ 0 w 6768750"/>
              <a:gd name="connsiteY5" fmla="*/ 6394600 h 6394600"/>
              <a:gd name="connsiteX6" fmla="*/ 0 w 6768750"/>
              <a:gd name="connsiteY6" fmla="*/ 6394600 h 6394600"/>
              <a:gd name="connsiteX7" fmla="*/ 0 w 6768750"/>
              <a:gd name="connsiteY7" fmla="*/ 444045 h 6394600"/>
              <a:gd name="connsiteX0" fmla="*/ 0 w 6768750"/>
              <a:gd name="connsiteY0" fmla="*/ 10968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10968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8750" h="5961523">
                <a:moveTo>
                  <a:pt x="0" y="4144"/>
                </a:moveTo>
                <a:lnTo>
                  <a:pt x="6768750" y="0"/>
                </a:lnTo>
                <a:lnTo>
                  <a:pt x="6768750" y="0"/>
                </a:lnTo>
                <a:lnTo>
                  <a:pt x="6768750" y="4967916"/>
                </a:lnTo>
                <a:cubicBezTo>
                  <a:pt x="6768750" y="5516670"/>
                  <a:pt x="6323897" y="5961523"/>
                  <a:pt x="5775143" y="5961523"/>
                </a:cubicBezTo>
                <a:lnTo>
                  <a:pt x="0" y="5961523"/>
                </a:lnTo>
                <a:lnTo>
                  <a:pt x="0" y="5961523"/>
                </a:lnTo>
                <a:lnTo>
                  <a:pt x="0" y="41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p:cNvSpPr>
            <a:spLocks noGrp="1"/>
          </p:cNvSpPr>
          <p:nvPr>
            <p:ph type="title" hasCustomPrompt="1"/>
          </p:nvPr>
        </p:nvSpPr>
        <p:spPr>
          <a:xfrm>
            <a:off x="6960096" y="908720"/>
            <a:ext cx="4104455" cy="5112568"/>
          </a:xfrm>
        </p:spPr>
        <p:txBody>
          <a:bodyPr>
            <a:normAutofit/>
          </a:bodyPr>
          <a:lstStyle>
            <a:lvl1pPr>
              <a:defRPr sz="4800"/>
            </a:lvl1pPr>
          </a:lstStyle>
          <a:p>
            <a:r>
              <a:rPr lang="fi-FI"/>
              <a:t>Lisää lyhyt teksti</a:t>
            </a: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9" name="Kuvan paikkamerkki 8">
            <a:extLst>
              <a:ext uri="{FF2B5EF4-FFF2-40B4-BE49-F238E27FC236}">
                <a16:creationId xmlns:a16="http://schemas.microsoft.com/office/drawing/2014/main" id="{B30D546C-DC0E-2D4D-D42F-476C6F91E9CE}"/>
              </a:ext>
            </a:extLst>
          </p:cNvPr>
          <p:cNvSpPr>
            <a:spLocks noGrp="1"/>
          </p:cNvSpPr>
          <p:nvPr>
            <p:ph type="pic" sz="quarter" idx="13" hasCustomPrompt="1"/>
          </p:nvPr>
        </p:nvSpPr>
        <p:spPr>
          <a:xfrm>
            <a:off x="473768" y="439316"/>
            <a:ext cx="5977520" cy="5972704"/>
          </a:xfrm>
          <a:custGeom>
            <a:avLst/>
            <a:gdLst>
              <a:gd name="connsiteX0" fmla="*/ 996581 w 5979368"/>
              <a:gd name="connsiteY0" fmla="*/ 0 h 5979368"/>
              <a:gd name="connsiteX1" fmla="*/ 5979368 w 5979368"/>
              <a:gd name="connsiteY1" fmla="*/ 0 h 5979368"/>
              <a:gd name="connsiteX2" fmla="*/ 5979368 w 5979368"/>
              <a:gd name="connsiteY2" fmla="*/ 0 h 5979368"/>
              <a:gd name="connsiteX3" fmla="*/ 5979368 w 5979368"/>
              <a:gd name="connsiteY3" fmla="*/ 4982787 h 5979368"/>
              <a:gd name="connsiteX4" fmla="*/ 4982787 w 5979368"/>
              <a:gd name="connsiteY4" fmla="*/ 5979368 h 5979368"/>
              <a:gd name="connsiteX5" fmla="*/ 0 w 5979368"/>
              <a:gd name="connsiteY5" fmla="*/ 5979368 h 5979368"/>
              <a:gd name="connsiteX6" fmla="*/ 0 w 5979368"/>
              <a:gd name="connsiteY6" fmla="*/ 5979368 h 5979368"/>
              <a:gd name="connsiteX7" fmla="*/ 0 w 5979368"/>
              <a:gd name="connsiteY7" fmla="*/ 996581 h 5979368"/>
              <a:gd name="connsiteX8" fmla="*/ 996581 w 5979368"/>
              <a:gd name="connsiteY8" fmla="*/ 0 h 5979368"/>
              <a:gd name="connsiteX0" fmla="*/ 996581 w 6198724"/>
              <a:gd name="connsiteY0" fmla="*/ 0 h 5979368"/>
              <a:gd name="connsiteX1" fmla="*/ 5979368 w 6198724"/>
              <a:gd name="connsiteY1" fmla="*/ 0 h 5979368"/>
              <a:gd name="connsiteX2" fmla="*/ 5979368 w 6198724"/>
              <a:gd name="connsiteY2" fmla="*/ 0 h 5979368"/>
              <a:gd name="connsiteX3" fmla="*/ 5979368 w 6198724"/>
              <a:gd name="connsiteY3" fmla="*/ 4982787 h 5979368"/>
              <a:gd name="connsiteX4" fmla="*/ 5944812 w 6198724"/>
              <a:gd name="connsiteY4" fmla="*/ 5960318 h 5979368"/>
              <a:gd name="connsiteX5" fmla="*/ 0 w 6198724"/>
              <a:gd name="connsiteY5" fmla="*/ 5979368 h 5979368"/>
              <a:gd name="connsiteX6" fmla="*/ 0 w 6198724"/>
              <a:gd name="connsiteY6" fmla="*/ 5979368 h 5979368"/>
              <a:gd name="connsiteX7" fmla="*/ 0 w 6198724"/>
              <a:gd name="connsiteY7" fmla="*/ 996581 h 5979368"/>
              <a:gd name="connsiteX8" fmla="*/ 996581 w 6198724"/>
              <a:gd name="connsiteY8" fmla="*/ 0 h 5979368"/>
              <a:gd name="connsiteX0" fmla="*/ 996581 w 5979368"/>
              <a:gd name="connsiteY0" fmla="*/ 0 h 5979368"/>
              <a:gd name="connsiteX1" fmla="*/ 5979368 w 5979368"/>
              <a:gd name="connsiteY1" fmla="*/ 0 h 5979368"/>
              <a:gd name="connsiteX2" fmla="*/ 5979368 w 5979368"/>
              <a:gd name="connsiteY2" fmla="*/ 0 h 5979368"/>
              <a:gd name="connsiteX3" fmla="*/ 5944812 w 5979368"/>
              <a:gd name="connsiteY3" fmla="*/ 5960318 h 5979368"/>
              <a:gd name="connsiteX4" fmla="*/ 0 w 5979368"/>
              <a:gd name="connsiteY4" fmla="*/ 5979368 h 5979368"/>
              <a:gd name="connsiteX5" fmla="*/ 0 w 5979368"/>
              <a:gd name="connsiteY5" fmla="*/ 5979368 h 5979368"/>
              <a:gd name="connsiteX6" fmla="*/ 0 w 5979368"/>
              <a:gd name="connsiteY6" fmla="*/ 996581 h 5979368"/>
              <a:gd name="connsiteX7" fmla="*/ 996581 w 5979368"/>
              <a:gd name="connsiteY7" fmla="*/ 0 h 5979368"/>
              <a:gd name="connsiteX0" fmla="*/ 996581 w 5982912"/>
              <a:gd name="connsiteY0" fmla="*/ 0 h 5979368"/>
              <a:gd name="connsiteX1" fmla="*/ 5979368 w 5982912"/>
              <a:gd name="connsiteY1" fmla="*/ 0 h 5979368"/>
              <a:gd name="connsiteX2" fmla="*/ 5979368 w 5982912"/>
              <a:gd name="connsiteY2" fmla="*/ 0 h 5979368"/>
              <a:gd name="connsiteX3" fmla="*/ 5982912 w 5982912"/>
              <a:gd name="connsiteY3" fmla="*/ 5960318 h 5979368"/>
              <a:gd name="connsiteX4" fmla="*/ 0 w 5982912"/>
              <a:gd name="connsiteY4" fmla="*/ 5979368 h 5979368"/>
              <a:gd name="connsiteX5" fmla="*/ 0 w 5982912"/>
              <a:gd name="connsiteY5" fmla="*/ 5979368 h 5979368"/>
              <a:gd name="connsiteX6" fmla="*/ 0 w 5982912"/>
              <a:gd name="connsiteY6" fmla="*/ 996581 h 5979368"/>
              <a:gd name="connsiteX7" fmla="*/ 996581 w 5982912"/>
              <a:gd name="connsiteY7" fmla="*/ 0 h 5979368"/>
              <a:gd name="connsiteX0" fmla="*/ 996581 w 5989743"/>
              <a:gd name="connsiteY0" fmla="*/ 0 h 5979368"/>
              <a:gd name="connsiteX1" fmla="*/ 5979368 w 5989743"/>
              <a:gd name="connsiteY1" fmla="*/ 0 h 5979368"/>
              <a:gd name="connsiteX2" fmla="*/ 5979368 w 5989743"/>
              <a:gd name="connsiteY2" fmla="*/ 0 h 5979368"/>
              <a:gd name="connsiteX3" fmla="*/ 5989743 w 5989743"/>
              <a:gd name="connsiteY3" fmla="*/ 5967142 h 5979368"/>
              <a:gd name="connsiteX4" fmla="*/ 0 w 5989743"/>
              <a:gd name="connsiteY4" fmla="*/ 5979368 h 5979368"/>
              <a:gd name="connsiteX5" fmla="*/ 0 w 5989743"/>
              <a:gd name="connsiteY5" fmla="*/ 5979368 h 5979368"/>
              <a:gd name="connsiteX6" fmla="*/ 0 w 5989743"/>
              <a:gd name="connsiteY6" fmla="*/ 996581 h 5979368"/>
              <a:gd name="connsiteX7" fmla="*/ 996581 w 5989743"/>
              <a:gd name="connsiteY7" fmla="*/ 0 h 5979368"/>
              <a:gd name="connsiteX0" fmla="*/ 1002197 w 5995359"/>
              <a:gd name="connsiteY0" fmla="*/ 0 h 5979368"/>
              <a:gd name="connsiteX1" fmla="*/ 5984984 w 5995359"/>
              <a:gd name="connsiteY1" fmla="*/ 0 h 5979368"/>
              <a:gd name="connsiteX2" fmla="*/ 5984984 w 5995359"/>
              <a:gd name="connsiteY2" fmla="*/ 0 h 5979368"/>
              <a:gd name="connsiteX3" fmla="*/ 5995359 w 5995359"/>
              <a:gd name="connsiteY3" fmla="*/ 5967142 h 5979368"/>
              <a:gd name="connsiteX4" fmla="*/ 5616 w 5995359"/>
              <a:gd name="connsiteY4" fmla="*/ 5979368 h 5979368"/>
              <a:gd name="connsiteX5" fmla="*/ 0 w 5995359"/>
              <a:gd name="connsiteY5" fmla="*/ 5968149 h 5979368"/>
              <a:gd name="connsiteX6" fmla="*/ 5616 w 5995359"/>
              <a:gd name="connsiteY6" fmla="*/ 996581 h 5979368"/>
              <a:gd name="connsiteX7" fmla="*/ 1002197 w 5995359"/>
              <a:gd name="connsiteY7" fmla="*/ 0 h 5979368"/>
              <a:gd name="connsiteX0" fmla="*/ 1002197 w 6006590"/>
              <a:gd name="connsiteY0" fmla="*/ 0 h 5979368"/>
              <a:gd name="connsiteX1" fmla="*/ 5984984 w 6006590"/>
              <a:gd name="connsiteY1" fmla="*/ 0 h 5979368"/>
              <a:gd name="connsiteX2" fmla="*/ 5984984 w 6006590"/>
              <a:gd name="connsiteY2" fmla="*/ 0 h 5979368"/>
              <a:gd name="connsiteX3" fmla="*/ 6006590 w 6006590"/>
              <a:gd name="connsiteY3" fmla="*/ 5961532 h 5979368"/>
              <a:gd name="connsiteX4" fmla="*/ 5616 w 6006590"/>
              <a:gd name="connsiteY4" fmla="*/ 5979368 h 5979368"/>
              <a:gd name="connsiteX5" fmla="*/ 0 w 6006590"/>
              <a:gd name="connsiteY5" fmla="*/ 5968149 h 5979368"/>
              <a:gd name="connsiteX6" fmla="*/ 5616 w 6006590"/>
              <a:gd name="connsiteY6" fmla="*/ 996581 h 5979368"/>
              <a:gd name="connsiteX7" fmla="*/ 1002197 w 6006590"/>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1532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7147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78380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5358" h="5979368">
                <a:moveTo>
                  <a:pt x="1002197" y="0"/>
                </a:moveTo>
                <a:lnTo>
                  <a:pt x="5984984" y="0"/>
                </a:lnTo>
                <a:lnTo>
                  <a:pt x="5984984" y="0"/>
                </a:lnTo>
                <a:cubicBezTo>
                  <a:pt x="5986165" y="1986773"/>
                  <a:pt x="5994177" y="3991607"/>
                  <a:pt x="5995358" y="5978380"/>
                </a:cubicBezTo>
                <a:lnTo>
                  <a:pt x="5616" y="5979368"/>
                </a:lnTo>
                <a:lnTo>
                  <a:pt x="0" y="5968149"/>
                </a:lnTo>
                <a:lnTo>
                  <a:pt x="5616" y="996581"/>
                </a:lnTo>
                <a:cubicBezTo>
                  <a:pt x="5616" y="446185"/>
                  <a:pt x="451801" y="0"/>
                  <a:pt x="1002197" y="0"/>
                </a:cubicBezTo>
                <a:close/>
              </a:path>
            </a:pathLst>
          </a:custGeom>
          <a:noFill/>
          <a:ln>
            <a:noFill/>
          </a:ln>
        </p:spPr>
        <p:txBody>
          <a:bodyPr/>
          <a:lstStyle/>
          <a:p>
            <a:pPr marL="216000" marR="0" lvl="0" indent="-2160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a:t>Kuvan lisääminen: valitse tämä kehys-&gt; Lisää-välilehti -&gt; Kuvat</a:t>
            </a:r>
          </a:p>
          <a:p>
            <a:endParaRPr lang="fi-FI"/>
          </a:p>
        </p:txBody>
      </p:sp>
      <p:sp>
        <p:nvSpPr>
          <p:cNvPr id="11" name="Alatunnisteen paikkamerkki 3">
            <a:extLst>
              <a:ext uri="{FF2B5EF4-FFF2-40B4-BE49-F238E27FC236}">
                <a16:creationId xmlns:a16="http://schemas.microsoft.com/office/drawing/2014/main" id="{0A335A73-668F-EFA0-6210-F7D7DFB57A4F}"/>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Tree>
    <p:extLst>
      <p:ext uri="{BB962C8B-B14F-4D97-AF65-F5344CB8AC3E}">
        <p14:creationId xmlns:p14="http://schemas.microsoft.com/office/powerpoint/2010/main" val="848970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tsikko ja kaksipalstainen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399" y="1412875"/>
            <a:ext cx="10801201" cy="4824437"/>
          </a:xfrm>
        </p:spPr>
        <p:txBody>
          <a:bodyPr numCol="2" spcCol="360000"/>
          <a:lstStyle>
            <a:lvl4pPr>
              <a:spcBef>
                <a:spcPts val="0"/>
              </a:spcBef>
              <a:defRPr/>
            </a:lvl4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602976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elkkä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2714602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5449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Väliotsikkodia, kartta">
    <p:bg>
      <p:bgPr>
        <a:solidFill>
          <a:schemeClr val="accent6"/>
        </a:solidFill>
        <a:effectLst/>
      </p:bgPr>
    </p:bg>
    <p:spTree>
      <p:nvGrpSpPr>
        <p:cNvPr id="1" name=""/>
        <p:cNvGrpSpPr/>
        <p:nvPr/>
      </p:nvGrpSpPr>
      <p:grpSpPr>
        <a:xfrm>
          <a:off x="0" y="0"/>
          <a:ext cx="0" cy="0"/>
          <a:chOff x="0" y="0"/>
          <a:chExt cx="0" cy="0"/>
        </a:xfrm>
      </p:grpSpPr>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479376" y="476673"/>
            <a:ext cx="7056784" cy="1800200"/>
          </a:xfrm>
          <a:prstGeom prst="round2DiagRect">
            <a:avLst/>
          </a:prstGeom>
          <a:noFill/>
          <a:ln w="28575">
            <a:noFill/>
          </a:ln>
        </p:spPr>
        <p:txBody>
          <a:bodyPr>
            <a:normAutofit/>
          </a:bodyPr>
          <a:lstStyle>
            <a:lvl1pPr algn="l">
              <a:defRPr sz="4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525A79D5-FB36-A4F2-ADDD-CAAF9C0329EA}"/>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195"/>
          <a:stretch/>
        </p:blipFill>
        <p:spPr>
          <a:xfrm>
            <a:off x="1703513" y="1124744"/>
            <a:ext cx="10110531" cy="5256583"/>
          </a:xfrm>
          <a:prstGeom prst="rect">
            <a:avLst/>
          </a:prstGeom>
        </p:spPr>
      </p:pic>
      <p:sp>
        <p:nvSpPr>
          <p:cNvPr id="4" name="Alatunnisteen paikkamerkki 2">
            <a:extLst>
              <a:ext uri="{FF2B5EF4-FFF2-40B4-BE49-F238E27FC236}">
                <a16:creationId xmlns:a16="http://schemas.microsoft.com/office/drawing/2014/main" id="{249EB9CC-E338-AD96-82F2-1CE82150A839}"/>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lvl1pPr>
              <a:defRPr>
                <a:solidFill>
                  <a:schemeClr val="bg1"/>
                </a:solidFill>
              </a:defRPr>
            </a:lvl1pPr>
          </a:lstStyle>
          <a:p>
            <a:r>
              <a:rPr lang="fi-FI"/>
              <a:t>Uudenmaan liitto | Nylands förbund | Helsinki-Uusimaa Regional Council</a:t>
            </a:r>
          </a:p>
        </p:txBody>
      </p:sp>
      <p:sp>
        <p:nvSpPr>
          <p:cNvPr id="5" name="Dian numeron paikkamerkki 3">
            <a:extLst>
              <a:ext uri="{FF2B5EF4-FFF2-40B4-BE49-F238E27FC236}">
                <a16:creationId xmlns:a16="http://schemas.microsoft.com/office/drawing/2014/main" id="{7F9DA18C-E70E-B0FF-2FE3-3F0385DFD0D4}"/>
              </a:ext>
              <a:ext uri="{C183D7F6-B498-43B3-948B-1728B52AA6E4}">
                <adec:decorative xmlns:adec="http://schemas.microsoft.com/office/drawing/2017/decorative" val="1"/>
              </a:ext>
            </a:extLst>
          </p:cNvPr>
          <p:cNvSpPr>
            <a:spLocks noGrp="1"/>
          </p:cNvSpPr>
          <p:nvPr>
            <p:ph type="sldNum" sz="quarter" idx="11"/>
          </p:nvPr>
        </p:nvSpPr>
        <p:spPr>
          <a:xfrm>
            <a:off x="10704512" y="6448251"/>
            <a:ext cx="1159024" cy="365125"/>
          </a:xfrm>
        </p:spPr>
        <p:txBody>
          <a:bodyPr/>
          <a:lstStyle>
            <a:lvl1pPr>
              <a:defRPr>
                <a:solidFill>
                  <a:schemeClr val="bg1"/>
                </a:solidFill>
              </a:defRPr>
            </a:lvl1pPr>
          </a:lstStyle>
          <a:p>
            <a:fld id="{A807F21D-6A63-4E75-89AA-A3F521749085}" type="slidenum">
              <a:rPr lang="fi-FI" smtClean="0"/>
              <a:pPr/>
              <a:t>‹#›</a:t>
            </a:fld>
            <a:endParaRPr lang="fi-FI"/>
          </a:p>
        </p:txBody>
      </p:sp>
    </p:spTree>
    <p:extLst>
      <p:ext uri="{BB962C8B-B14F-4D97-AF65-F5344CB8AC3E}">
        <p14:creationId xmlns:p14="http://schemas.microsoft.com/office/powerpoint/2010/main" val="4036624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äliotsikkodia, lisää taustakuva itse">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6858000"/>
          </a:xfrm>
        </p:spPr>
        <p:txBody>
          <a:bodyPr/>
          <a:lstStyle>
            <a:lvl1pPr>
              <a:defRPr/>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3359696" y="2114854"/>
            <a:ext cx="5472607" cy="2178242"/>
          </a:xfrm>
          <a:prstGeom prst="round2DiagRect">
            <a:avLst>
              <a:gd name="adj1" fmla="val 22735"/>
              <a:gd name="adj2" fmla="val 0"/>
            </a:avLst>
          </a:prstGeom>
          <a:solidFill>
            <a:schemeClr val="bg1">
              <a:alpha val="78000"/>
            </a:schemeClr>
          </a:solidFill>
        </p:spPr>
        <p:txBody>
          <a:bodyPr>
            <a:normAutofit/>
          </a:bodyPr>
          <a:lstStyle>
            <a:lvl1pPr algn="ct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40133949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äliotsikkodia, oranssi">
    <p:bg>
      <p:bgPr>
        <a:solidFill>
          <a:schemeClr val="accent1">
            <a:alpha val="88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1B4F7EF-767E-D287-49AB-CCF1E21F2622}"/>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1631504" y="2132856"/>
            <a:ext cx="8928992" cy="2178242"/>
          </a:xfrm>
          <a:prstGeom prst="round2DiagRect">
            <a:avLst>
              <a:gd name="adj1" fmla="val 22735"/>
              <a:gd name="adj2" fmla="val 0"/>
            </a:avLst>
          </a:prstGeom>
          <a:noFill/>
        </p:spPr>
        <p:txBody>
          <a:bodyPr>
            <a:normAutofit/>
          </a:bodyPr>
          <a:lstStyle>
            <a:lvl1pPr algn="ctr">
              <a:defRPr sz="5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fi-FI"/>
              <a:t>Uudenmaan liitto | Nylands förbund | Helsinki-Uusimaa Regional Council</a:t>
            </a: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lvl1pPr>
              <a:defRPr>
                <a:solidFill>
                  <a:schemeClr val="bg1"/>
                </a:solidFill>
              </a:defRPr>
            </a:lvl1pPr>
          </a:lstStyle>
          <a:p>
            <a:fld id="{A807F21D-6A63-4E75-89AA-A3F521749085}" type="slidenum">
              <a:rPr lang="fi-FI" smtClean="0"/>
              <a:pPr/>
              <a:t>‹#›</a:t>
            </a:fld>
            <a:endParaRPr lang="fi-FI"/>
          </a:p>
        </p:txBody>
      </p:sp>
    </p:spTree>
    <p:extLst>
      <p:ext uri="{BB962C8B-B14F-4D97-AF65-F5344CB8AC3E}">
        <p14:creationId xmlns:p14="http://schemas.microsoft.com/office/powerpoint/2010/main" val="70493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oppudia yhteystiedoilla">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4"/>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12" name="Suorakulmio 11">
            <a:hlinkClick r:id="rId5"/>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4" name="Suorakulmio 13">
            <a:hlinkClick r:id="rId6"/>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7"/>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655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ppudia, Lisää taustakuva">
    <p:spTree>
      <p:nvGrpSpPr>
        <p:cNvPr id="1" name=""/>
        <p:cNvGrpSpPr/>
        <p:nvPr/>
      </p:nvGrpSpPr>
      <p:grpSpPr>
        <a:xfrm>
          <a:off x="0" y="0"/>
          <a:ext cx="0" cy="0"/>
          <a:chOff x="0" y="0"/>
          <a:chExt cx="0" cy="0"/>
        </a:xfrm>
      </p:grpSpPr>
      <p:sp>
        <p:nvSpPr>
          <p:cNvPr id="31" name="Ellipsi 30">
            <a:extLst>
              <a:ext uri="{FF2B5EF4-FFF2-40B4-BE49-F238E27FC236}">
                <a16:creationId xmlns:a16="http://schemas.microsoft.com/office/drawing/2014/main" id="{E6851A54-602F-05C5-BB8B-CE34807613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5943686"/>
          </a:xfrm>
        </p:spPr>
        <p:txBody>
          <a:bodyPr/>
          <a:lstStyle>
            <a:lvl1pPr>
              <a:defRPr/>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804302" y="1916832"/>
            <a:ext cx="4066728" cy="2034226"/>
          </a:xfrm>
          <a:prstGeom prst="round2DiagRect">
            <a:avLst>
              <a:gd name="adj1" fmla="val 26295"/>
              <a:gd name="adj2" fmla="val 0"/>
            </a:avLst>
          </a:prstGeom>
          <a:solidFill>
            <a:schemeClr val="bg1">
              <a:alpha val="80000"/>
            </a:schemeClr>
          </a:solidFill>
        </p:spPr>
        <p:txBody>
          <a:bodyPr>
            <a:normAutofit/>
          </a:bodyPr>
          <a:lstStyle>
            <a:lvl1pPr algn="ctr">
              <a:defRPr sz="7200"/>
            </a:lvl1pPr>
          </a:lstStyle>
          <a:p>
            <a:r>
              <a:rPr lang="fi-FI"/>
              <a:t>Tähän kiitos</a:t>
            </a:r>
          </a:p>
        </p:txBody>
      </p:sp>
      <p:sp>
        <p:nvSpPr>
          <p:cNvPr id="6" name="Tekstikehys 6">
            <a:hlinkClick r:id="rId2"/>
            <a:extLst>
              <a:ext uri="{FF2B5EF4-FFF2-40B4-BE49-F238E27FC236}">
                <a16:creationId xmlns:a16="http://schemas.microsoft.com/office/drawing/2014/main" id="{6ADBA1EB-B2F8-99CB-C51A-3052BDF2CC33}"/>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9" name="Suorakulmio 8">
            <a:hlinkClick r:id="rId3"/>
            <a:extLst>
              <a:ext uri="{FF2B5EF4-FFF2-40B4-BE49-F238E27FC236}">
                <a16:creationId xmlns:a16="http://schemas.microsoft.com/office/drawing/2014/main" id="{1D731E00-E7A5-03AC-0ADE-2FF81E808361}"/>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1" name="Suorakulmio 10">
            <a:hlinkClick r:id="rId4"/>
            <a:extLst>
              <a:ext uri="{FF2B5EF4-FFF2-40B4-BE49-F238E27FC236}">
                <a16:creationId xmlns:a16="http://schemas.microsoft.com/office/drawing/2014/main" id="{3BD90FE0-B924-2C11-B3D4-0365AC33BA6D}"/>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hlinkClick r:id="rId5"/>
            <a:extLst>
              <a:ext uri="{FF2B5EF4-FFF2-40B4-BE49-F238E27FC236}">
                <a16:creationId xmlns:a16="http://schemas.microsoft.com/office/drawing/2014/main" id="{0B9E8961-0D4B-9BF7-0122-6B23983EA3E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marL="0" indent="0">
              <a:buNone/>
              <a:defRPr sz="100">
                <a:solidFill>
                  <a:schemeClr val="bg1"/>
                </a:solidFill>
              </a:defRPr>
            </a:lvl1pPr>
          </a:lstStyle>
          <a:p>
            <a:pPr lvl="0"/>
            <a:endParaRPr lang="fi-FI"/>
          </a:p>
        </p:txBody>
      </p:sp>
      <p:pic>
        <p:nvPicPr>
          <p:cNvPr id="28" name="Kuva 27">
            <a:extLst>
              <a:ext uri="{FF2B5EF4-FFF2-40B4-BE49-F238E27FC236}">
                <a16:creationId xmlns:a16="http://schemas.microsoft.com/office/drawing/2014/main" id="{485EADC5-5DA5-C1BF-40EF-44B9723A0A83}"/>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30" name="Kuva 29">
            <a:extLst>
              <a:ext uri="{FF2B5EF4-FFF2-40B4-BE49-F238E27FC236}">
                <a16:creationId xmlns:a16="http://schemas.microsoft.com/office/drawing/2014/main" id="{21FF050E-5E20-90DA-93CE-2F2BD5E39A6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37" name="Ellipsi 36">
            <a:extLst>
              <a:ext uri="{FF2B5EF4-FFF2-40B4-BE49-F238E27FC236}">
                <a16:creationId xmlns:a16="http://schemas.microsoft.com/office/drawing/2014/main" id="{C8528FDC-DA8A-3D03-13EF-1223897AEDBC}"/>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9" name="Ellipsi 38">
            <a:extLst>
              <a:ext uri="{FF2B5EF4-FFF2-40B4-BE49-F238E27FC236}">
                <a16:creationId xmlns:a16="http://schemas.microsoft.com/office/drawing/2014/main" id="{B3CDBB3A-5A69-21B6-987D-CCF1FA26F7FD}"/>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026" name="Picture 2">
            <a:extLst>
              <a:ext uri="{FF2B5EF4-FFF2-40B4-BE49-F238E27FC236}">
                <a16:creationId xmlns:a16="http://schemas.microsoft.com/office/drawing/2014/main" id="{C32D00C4-0BED-26E9-A025-EADC6C30B8BC}"/>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643D0E-485F-09FC-107E-884958303848}"/>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263352" y="740684"/>
            <a:ext cx="1335505" cy="3770263"/>
          </a:xfrm>
          <a:prstGeom prst="rect">
            <a:avLst/>
          </a:prstGeom>
          <a:noFill/>
        </p:spPr>
        <p:txBody>
          <a:bodyPr wrap="square" rtlCol="0">
            <a:spAutoFit/>
          </a:bodyPr>
          <a:lstStyle/>
          <a:p>
            <a:r>
              <a:rPr lang="fi-FI" sz="23900">
                <a:solidFill>
                  <a:schemeClr val="accent1"/>
                </a:solidFill>
                <a:latin typeface="+mn-lt"/>
              </a:rPr>
              <a:t>”</a:t>
            </a:r>
          </a:p>
        </p:txBody>
      </p:sp>
    </p:spTree>
    <p:extLst>
      <p:ext uri="{BB962C8B-B14F-4D97-AF65-F5344CB8AC3E}">
        <p14:creationId xmlns:p14="http://schemas.microsoft.com/office/powerpoint/2010/main" val="2721779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oppudia, Helsink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7106" b="7106"/>
          <a:stretch/>
        </p:blipFill>
        <p:spPr>
          <a:xfrm>
            <a:off x="-22129" y="-38062"/>
            <a:ext cx="12236259" cy="5904656"/>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809851" y="2132856"/>
            <a:ext cx="4196431" cy="2421919"/>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1365629" y="2650119"/>
            <a:ext cx="3505364" cy="1323439"/>
          </a:xfrm>
          <a:prstGeom prst="rect">
            <a:avLst/>
          </a:prstGeom>
          <a:noFill/>
          <a:ln>
            <a:noFill/>
          </a:ln>
        </p:spPr>
        <p:txBody>
          <a:bodyPr wrap="square" lIns="91440" tIns="45720" rIns="91440" bIns="45720" rtlCol="0" anchor="t">
            <a:spAutoFit/>
          </a:bodyPr>
          <a:lstStyle/>
          <a:p>
            <a:r>
              <a:rPr lang="fi-FI" sz="8000" b="1" i="0">
                <a:solidFill>
                  <a:schemeClr val="tx1"/>
                </a:solidFill>
                <a:latin typeface="+mj-lt"/>
              </a:rPr>
              <a:t>Kiitos!</a:t>
            </a:r>
            <a:endParaRPr lang="fi-FI" sz="8000" b="1" i="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1230340" y="764987"/>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2" name="Tekstin paikkamerkki 19" descr="Logo, jossa oransseja, vihreitä ja sinisiä palloja sekä teksti Uudenmaan liitto Nylands förbund.">
            <a:extLst>
              <a:ext uri="{FF2B5EF4-FFF2-40B4-BE49-F238E27FC236}">
                <a16:creationId xmlns:a16="http://schemas.microsoft.com/office/drawing/2014/main" id="{641DADD0-EE68-F496-F83A-BCB8973C6E16}"/>
              </a:ext>
              <a:ext uri="{C183D7F6-B498-43B3-948B-1728B52AA6E4}">
                <adec:decorative xmlns:adec="http://schemas.microsoft.com/office/drawing/2017/decorative" val="0"/>
              </a:ext>
            </a:extLst>
          </p:cNvPr>
          <p:cNvSpPr>
            <a:spLocks noGrp="1"/>
          </p:cNvSpPr>
          <p:nvPr>
            <p:ph type="body" sz="quarter" idx="13"/>
          </p:nvPr>
        </p:nvSpPr>
        <p:spPr>
          <a:xfrm>
            <a:off x="9506400" y="-27384"/>
            <a:ext cx="2685600" cy="2653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100">
                <a:solidFill>
                  <a:schemeClr val="bg1"/>
                </a:solidFill>
              </a:defRPr>
            </a:lvl1pPr>
          </a:lstStyle>
          <a:p>
            <a:pPr lvl="0"/>
            <a:endParaRPr lang="fi-FI"/>
          </a:p>
        </p:txBody>
      </p:sp>
      <p:sp>
        <p:nvSpPr>
          <p:cNvPr id="3" name="Ellipsi 2">
            <a:extLst>
              <a:ext uri="{FF2B5EF4-FFF2-40B4-BE49-F238E27FC236}">
                <a16:creationId xmlns:a16="http://schemas.microsoft.com/office/drawing/2014/main" id="{6B3861ED-A8F1-B675-6A3C-2BB1C78054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5" name="Tekstikehys 6">
            <a:hlinkClick r:id="rId5"/>
            <a:extLst>
              <a:ext uri="{FF2B5EF4-FFF2-40B4-BE49-F238E27FC236}">
                <a16:creationId xmlns:a16="http://schemas.microsoft.com/office/drawing/2014/main" id="{A0A58209-6652-5358-36F3-40FBF71391A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8" name="Suorakulmio 7">
            <a:hlinkClick r:id="rId6"/>
            <a:extLst>
              <a:ext uri="{FF2B5EF4-FFF2-40B4-BE49-F238E27FC236}">
                <a16:creationId xmlns:a16="http://schemas.microsoft.com/office/drawing/2014/main" id="{F36F3E98-FFFD-56CD-7604-C23A5B560F52}"/>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0" name="Suorakulmio 9">
            <a:hlinkClick r:id="rId7"/>
            <a:extLst>
              <a:ext uri="{FF2B5EF4-FFF2-40B4-BE49-F238E27FC236}">
                <a16:creationId xmlns:a16="http://schemas.microsoft.com/office/drawing/2014/main" id="{E802CA0E-227D-B9F2-DD08-15A04081A4C9}"/>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2" name="Ellipsi 11">
            <a:extLst>
              <a:ext uri="{FF2B5EF4-FFF2-40B4-BE49-F238E27FC236}">
                <a16:creationId xmlns:a16="http://schemas.microsoft.com/office/drawing/2014/main" id="{E03D2931-1B25-EC2D-8993-38E5481A8016}"/>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hlinkClick r:id="rId8"/>
            <a:extLst>
              <a:ext uri="{FF2B5EF4-FFF2-40B4-BE49-F238E27FC236}">
                <a16:creationId xmlns:a16="http://schemas.microsoft.com/office/drawing/2014/main" id="{B9EAD7C4-D2B2-E0C9-E07F-38208B8CDEA8}"/>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0D6A454D-E976-5DC4-D879-81237D9100BF}"/>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F6E8A84B-BD56-27B4-22D8-C058579A1E1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2D938F7A-5D52-EF47-7BD0-BE33D9F6F56E}"/>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D7A90F41-9236-DBEC-C7EF-F852C3383902}"/>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6BF53F84-4834-C577-2B97-F0F304B84C43}"/>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DC1F21F-A054-9EDB-DA03-4F5889B7D862}"/>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88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sisältö, kuva vasemmall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BFBBC31E-2A34-1725-53A4-A9243CB3C05A}"/>
              </a:ext>
              <a:ext uri="{C183D7F6-B498-43B3-948B-1728B52AA6E4}">
                <adec:decorative xmlns:adec="http://schemas.microsoft.com/office/drawing/2017/decorative" val="1"/>
              </a:ext>
            </a:extLst>
          </p:cNvPr>
          <p:cNvSpPr>
            <a:spLocks noGrp="1"/>
          </p:cNvSpPr>
          <p:nvPr>
            <p:ph type="pic" sz="quarter" idx="14" hasCustomPrompt="1"/>
          </p:nvPr>
        </p:nvSpPr>
        <p:spPr>
          <a:xfrm>
            <a:off x="0" y="0"/>
            <a:ext cx="5220000" cy="6858000"/>
          </a:xfrm>
          <a:custGeom>
            <a:avLst/>
            <a:gdLst>
              <a:gd name="connsiteX0" fmla="*/ 0 w 5220000"/>
              <a:gd name="connsiteY0" fmla="*/ 0 h 6858000"/>
              <a:gd name="connsiteX1" fmla="*/ 5220000 w 5220000"/>
              <a:gd name="connsiteY1" fmla="*/ 0 h 6858000"/>
              <a:gd name="connsiteX2" fmla="*/ 5220000 w 5220000"/>
              <a:gd name="connsiteY2" fmla="*/ 620856 h 6858000"/>
              <a:gd name="connsiteX3" fmla="*/ 5092907 w 5220000"/>
              <a:gd name="connsiteY3" fmla="*/ 627510 h 6858000"/>
              <a:gd name="connsiteX4" fmla="*/ 3948768 w 5220000"/>
              <a:gd name="connsiteY4" fmla="*/ 1942000 h 6858000"/>
              <a:gd name="connsiteX5" fmla="*/ 3948768 w 5220000"/>
              <a:gd name="connsiteY5" fmla="*/ 6858000 h 6858000"/>
              <a:gd name="connsiteX6" fmla="*/ 0 w 5220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20856"/>
                </a:lnTo>
                <a:lnTo>
                  <a:pt x="5092907" y="627510"/>
                </a:lnTo>
                <a:cubicBezTo>
                  <a:pt x="4450260" y="695174"/>
                  <a:pt x="3948768" y="1257869"/>
                  <a:pt x="3948768" y="1942000"/>
                </a:cubicBezTo>
                <a:lnTo>
                  <a:pt x="3948768" y="6858000"/>
                </a:lnTo>
                <a:lnTo>
                  <a:pt x="0" y="6858000"/>
                </a:lnTo>
                <a:close/>
              </a:path>
            </a:pathLst>
          </a:custGeom>
        </p:spPr>
        <p:txBody>
          <a:bodyPr wrap="square">
            <a:noAutofit/>
          </a:bodyPr>
          <a:lstStyle>
            <a:lvl1pPr>
              <a:defRPr/>
            </a:lvl1pPr>
          </a:lstStyle>
          <a:p>
            <a:r>
              <a:rPr lang="fi-FI"/>
              <a:t>Kuvan lisääminen: valitse tämä kehys-&gt; Lisää-välilehti -&gt; Kuvat</a:t>
            </a:r>
          </a:p>
        </p:txBody>
      </p:sp>
      <p:sp>
        <p:nvSpPr>
          <p:cNvPr id="11" name="Vapaamuotoinen: Muoto 10">
            <a:extLst>
              <a:ext uri="{FF2B5EF4-FFF2-40B4-BE49-F238E27FC236}">
                <a16:creationId xmlns:a16="http://schemas.microsoft.com/office/drawing/2014/main" id="{05E9F00F-BF66-DD96-BAFB-B08E62C5760A}"/>
              </a:ext>
              <a:ext uri="{C183D7F6-B498-43B3-948B-1728B52AA6E4}">
                <adec:decorative xmlns:adec="http://schemas.microsoft.com/office/drawing/2017/decorative" val="1"/>
              </a:ext>
            </a:extLst>
          </p:cNvPr>
          <p:cNvSpPr>
            <a:spLocks/>
          </p:cNvSpPr>
          <p:nvPr userDrawn="1"/>
        </p:nvSpPr>
        <p:spPr>
          <a:xfrm flipH="1">
            <a:off x="3948768"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583435" y="908720"/>
            <a:ext cx="6840760" cy="1368152"/>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584055" y="2348880"/>
            <a:ext cx="6840537" cy="4248770"/>
          </a:xfrm>
        </p:spPr>
        <p:txBody>
          <a:bodyPr/>
          <a:lstStyle/>
          <a:p>
            <a:pPr lvl="0"/>
            <a:r>
              <a:rPr lang="fi-FI"/>
              <a:t>Muokkaa tekstin perustyylejä napsauttamalla</a:t>
            </a:r>
          </a:p>
          <a:p>
            <a:pPr lvl="1"/>
            <a:r>
              <a:rPr lang="fi-FI"/>
              <a:t>toinen taso</a:t>
            </a:r>
          </a:p>
          <a:p>
            <a:pPr lvl="2"/>
            <a:r>
              <a:rPr lang="fi-FI"/>
              <a:t>kolmas taso</a:t>
            </a:r>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11582709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oppudia visioll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30963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2062103"/>
          </a:xfrm>
          <a:prstGeom prst="rect">
            <a:avLst/>
          </a:prstGeom>
          <a:noFill/>
          <a:ln>
            <a:noFill/>
          </a:ln>
        </p:spPr>
        <p:txBody>
          <a:bodyPr wrap="square" lIns="91440" tIns="45720" rIns="91440" bIns="45720" rtlCol="0" anchor="t">
            <a:spAutoFit/>
          </a:bodyPr>
          <a:lstStyle/>
          <a:p>
            <a:r>
              <a:rPr lang="fi-FI" sz="3200" b="1" i="0">
                <a:solidFill>
                  <a:schemeClr val="tx1"/>
                </a:solidFill>
                <a:latin typeface="+mj-lt"/>
              </a:rPr>
              <a:t>Kaavoihin </a:t>
            </a:r>
          </a:p>
          <a:p>
            <a:r>
              <a:rPr lang="fi-FI" sz="3200" b="1" i="0">
                <a:solidFill>
                  <a:schemeClr val="tx1"/>
                </a:solidFill>
                <a:latin typeface="+mj-lt"/>
              </a:rPr>
              <a:t>kangistumaton</a:t>
            </a:r>
          </a:p>
          <a:p>
            <a:r>
              <a:rPr lang="fi-FI" sz="3200" b="1" i="0">
                <a:solidFill>
                  <a:schemeClr val="tx1"/>
                </a:solidFill>
                <a:latin typeface="+mj-lt"/>
              </a:rPr>
              <a:t>maailmanluokan </a:t>
            </a:r>
            <a:br>
              <a:rPr lang="fi-FI" sz="3200" b="1" i="0">
                <a:solidFill>
                  <a:schemeClr val="tx1"/>
                </a:solidFill>
                <a:latin typeface="+mj-lt"/>
              </a:rPr>
            </a:br>
            <a:r>
              <a:rPr lang="fi-FI" sz="3200" b="1" i="0">
                <a:solidFill>
                  <a:schemeClr val="tx1"/>
                </a:solidFill>
                <a:latin typeface="+mj-lt"/>
              </a:rPr>
              <a:t>alueen kehittäjä</a:t>
            </a:r>
            <a:endParaRPr lang="fi-FI" sz="3200" b="1" i="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600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ppudia visiolla RUOTS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26729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1569660"/>
          </a:xfrm>
          <a:prstGeom prst="rect">
            <a:avLst/>
          </a:prstGeom>
          <a:noFill/>
          <a:ln>
            <a:noFill/>
          </a:ln>
        </p:spPr>
        <p:txBody>
          <a:bodyPr wrap="square" lIns="91440" tIns="45720" rIns="91440" bIns="45720" rtlCol="0" anchor="t">
            <a:spAutoFit/>
          </a:bodyPr>
          <a:lstStyle/>
          <a:p>
            <a:r>
              <a:rPr lang="sv-SE" sz="3200" b="1" i="0">
                <a:solidFill>
                  <a:schemeClr val="tx1"/>
                </a:solidFill>
              </a:rPr>
              <a:t>En okonventionell regionutvecklare</a:t>
            </a:r>
          </a:p>
          <a:p>
            <a:r>
              <a:rPr lang="sv-SE" sz="3200" b="1" i="0">
                <a:solidFill>
                  <a:schemeClr val="tx1"/>
                </a:solidFill>
              </a:rPr>
              <a:t>i världsklass</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r>
              <a:rPr lang="fi-FI" sz="2000" err="1">
                <a:solidFill>
                  <a:schemeClr val="tx1"/>
                </a:solidFill>
                <a:latin typeface="+mn-lt"/>
              </a:rPr>
              <a:t>sv</a:t>
            </a:r>
            <a:endParaRPr lang="fi-FI" sz="2000">
              <a:solidFill>
                <a:schemeClr val="tx1"/>
              </a:solidFill>
              <a:latin typeface="+mn-lt"/>
            </a:endParaRP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355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oppudia yhteystiedoilla ENGLANTI">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2"/>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uudenmaanliitto.fi/en</a:t>
            </a:r>
          </a:p>
        </p:txBody>
      </p:sp>
      <p:sp>
        <p:nvSpPr>
          <p:cNvPr id="12" name="Suorakulmio 11">
            <a:hlinkClick r:id="rId3"/>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4" name="Suorakulmio 13">
            <a:hlinkClick r:id="rId4"/>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5"/>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6" name="Vapaamuotoinen: Muoto 5">
            <a:extLst>
              <a:ext uri="{FF2B5EF4-FFF2-40B4-BE49-F238E27FC236}">
                <a16:creationId xmlns:a16="http://schemas.microsoft.com/office/drawing/2014/main" id="{3D29BADB-021D-14FD-928C-E3EBC3CECCBE}"/>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9" name="Kuva 8">
            <a:extLst>
              <a:ext uri="{FF2B5EF4-FFF2-40B4-BE49-F238E27FC236}">
                <a16:creationId xmlns:a16="http://schemas.microsoft.com/office/drawing/2014/main" id="{6D058C4F-A595-D8B7-74D4-E944D7823EAB}"/>
              </a:ext>
              <a:ext uri="{C183D7F6-B498-43B3-948B-1728B52AA6E4}">
                <adec:decorative xmlns:adec="http://schemas.microsoft.com/office/drawing/2017/decorative" val="1"/>
              </a:ext>
            </a:extLst>
          </p:cNvPr>
          <p:cNvPicPr>
            <a:picLocks noChangeAspect="1"/>
          </p:cNvPicPr>
          <p:nvPr userDrawn="1"/>
        </p:nvPicPr>
        <p:blipFill>
          <a:blip r:embed="rId11"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Tree>
    <p:extLst>
      <p:ext uri="{BB962C8B-B14F-4D97-AF65-F5344CB8AC3E}">
        <p14:creationId xmlns:p14="http://schemas.microsoft.com/office/powerpoint/2010/main" val="1244648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ppudia visiolla ENGLANT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752528" cy="2688131"/>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0" y="2032789"/>
            <a:ext cx="3773429" cy="1569660"/>
          </a:xfrm>
          <a:prstGeom prst="rect">
            <a:avLst/>
          </a:prstGeom>
          <a:noFill/>
          <a:ln>
            <a:noFill/>
          </a:ln>
        </p:spPr>
        <p:txBody>
          <a:bodyPr wrap="square" lIns="91440" tIns="45720" rIns="91440" bIns="45720" rtlCol="0" anchor="t">
            <a:spAutoFit/>
          </a:bodyPr>
          <a:lstStyle/>
          <a:p>
            <a:r>
              <a:rPr lang="en-US" sz="3200" b="1" i="0">
                <a:solidFill>
                  <a:schemeClr val="tx1"/>
                </a:solidFill>
              </a:rPr>
              <a:t>An Unconventional  </a:t>
            </a:r>
          </a:p>
          <a:p>
            <a:r>
              <a:rPr lang="en-US" sz="3200" b="1" i="0">
                <a:solidFill>
                  <a:schemeClr val="tx1"/>
                </a:solidFill>
              </a:rPr>
              <a:t>World-class</a:t>
            </a:r>
          </a:p>
          <a:p>
            <a:r>
              <a:rPr lang="en-US" sz="3200" b="1" i="0">
                <a:solidFill>
                  <a:schemeClr val="tx1"/>
                </a:solidFill>
              </a:rPr>
              <a:t>Regional Developer</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a:extLst>
                <a:ext uri="{FF2B5EF4-FFF2-40B4-BE49-F238E27FC236}">
                  <a16:creationId xmlns:a16="http://schemas.microsoft.com/office/drawing/2014/main" id="{8B70FBF1-0AD3-A81A-271B-D86EE4BE25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5"/>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uudenmaanliitto.fi/en</a:t>
            </a:r>
          </a:p>
        </p:txBody>
      </p:sp>
      <p:sp>
        <p:nvSpPr>
          <p:cNvPr id="5" name="Suorakulmio 4">
            <a:hlinkClick r:id="rId6"/>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7"/>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8"/>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44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tsikko, kuva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hasCustomPrompt="1"/>
          </p:nvPr>
        </p:nvSpPr>
        <p:spPr>
          <a:xfrm>
            <a:off x="4463819" y="1844824"/>
            <a:ext cx="7118581" cy="4608512"/>
          </a:xfrm>
        </p:spPr>
        <p:txBody>
          <a:bodyPr/>
          <a:lstStyle>
            <a:lvl1pPr>
              <a:defRPr/>
            </a:lvl1pPr>
            <a:lvl2pPr>
              <a:defRPr baseline="0"/>
            </a:lvl2pPr>
            <a:lvl3pPr>
              <a:defRPr baseline="0"/>
            </a:lvl3pPr>
            <a:lvl4pPr marL="1600200" marR="0" indent="-228600" algn="l" defTabSz="914400" rtl="0" eaLnBrk="1" fontAlgn="auto" latinLnBrk="0" hangingPunct="1">
              <a:lnSpc>
                <a:spcPct val="100000"/>
              </a:lnSpc>
              <a:spcBef>
                <a:spcPct val="20000"/>
              </a:spcBef>
              <a:spcAft>
                <a:spcPts val="0"/>
              </a:spcAft>
              <a:buClr>
                <a:srgbClr val="F49915"/>
              </a:buClr>
              <a:buSzTx/>
              <a:buFont typeface="Arial" pitchFamily="34" charset="0"/>
              <a:buNone/>
              <a:tabLst/>
              <a:defRPr/>
            </a:lvl4pPr>
          </a:lstStyle>
          <a:p>
            <a:pPr lvl="0"/>
            <a:r>
              <a:rPr lang="fi-FI"/>
              <a:t>Lisää teksti</a:t>
            </a:r>
          </a:p>
          <a:p>
            <a:pPr lvl="1"/>
            <a:r>
              <a:rPr lang="fi-FI"/>
              <a:t>Lisää luettelo 1</a:t>
            </a:r>
          </a:p>
          <a:p>
            <a:pPr lvl="2"/>
            <a:r>
              <a:rPr lang="fi-FI"/>
              <a:t>Lisää luettelo 2</a:t>
            </a:r>
          </a:p>
          <a:p>
            <a:pPr marL="1600200" marR="0" lvl="3" indent="-228600" algn="l" defTabSz="914400" rtl="0" eaLnBrk="1" fontAlgn="auto" latinLnBrk="0" hangingPunct="1">
              <a:lnSpc>
                <a:spcPct val="100000"/>
              </a:lnSpc>
              <a:spcBef>
                <a:spcPct val="20000"/>
              </a:spcBef>
              <a:spcAft>
                <a:spcPts val="0"/>
              </a:spcAft>
              <a:buClr>
                <a:srgbClr val="F49915"/>
              </a:buClr>
              <a:buSzTx/>
              <a:buFont typeface="Arial" pitchFamily="34" charset="0"/>
              <a:buChar char="&gt;"/>
              <a:tabLst/>
              <a:defRPr/>
            </a:pPr>
            <a:r>
              <a:rPr lang="fi-FI"/>
              <a:t>Lisää luettelo 3</a:t>
            </a:r>
          </a:p>
        </p:txBody>
      </p:sp>
      <p:sp>
        <p:nvSpPr>
          <p:cNvPr id="10" name="Kuvan paikkamerkki 9"/>
          <p:cNvSpPr>
            <a:spLocks noGrp="1"/>
          </p:cNvSpPr>
          <p:nvPr>
            <p:ph type="pic" sz="quarter" idx="12"/>
          </p:nvPr>
        </p:nvSpPr>
        <p:spPr>
          <a:xfrm>
            <a:off x="623393" y="1844676"/>
            <a:ext cx="3551767" cy="4608513"/>
          </a:xfrm>
        </p:spPr>
        <p:txBody>
          <a:bodyPr/>
          <a:lstStyle>
            <a:lvl1pPr>
              <a:defRPr baseline="0"/>
            </a:lvl1pPr>
          </a:lstStyle>
          <a:p>
            <a:r>
              <a:rPr lang="fi-FI"/>
              <a:t>Lisää kuva napsauttamalla kuvaketta</a:t>
            </a:r>
          </a:p>
        </p:txBody>
      </p:sp>
    </p:spTree>
    <p:extLst>
      <p:ext uri="{BB962C8B-B14F-4D97-AF65-F5344CB8AC3E}">
        <p14:creationId xmlns:p14="http://schemas.microsoft.com/office/powerpoint/2010/main" val="497500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C7C51ED-1050-0604-274B-7C250F79EAAC}"/>
              </a:ext>
            </a:extLst>
          </p:cNvPr>
          <p:cNvSpPr>
            <a:spLocks noGrp="1"/>
          </p:cNvSpPr>
          <p:nvPr>
            <p:ph type="dt" sz="half" idx="10"/>
          </p:nvPr>
        </p:nvSpPr>
        <p:spPr/>
        <p:txBody>
          <a:bodyPr/>
          <a:lstStyle/>
          <a:p>
            <a:fld id="{FF0EEE08-EBE2-4CA7-A1C6-4F0E530B3143}" type="datetimeFigureOut">
              <a:rPr lang="fi-FI" smtClean="0"/>
              <a:t>8.9.2023</a:t>
            </a:fld>
            <a:endParaRPr lang="fi-FI"/>
          </a:p>
        </p:txBody>
      </p:sp>
      <p:sp>
        <p:nvSpPr>
          <p:cNvPr id="3" name="Alatunnisteen paikkamerkki 2">
            <a:extLst>
              <a:ext uri="{FF2B5EF4-FFF2-40B4-BE49-F238E27FC236}">
                <a16:creationId xmlns:a16="http://schemas.microsoft.com/office/drawing/2014/main" id="{38FA914C-C3DD-7AC8-28AF-0EDF08ECEAE7}"/>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C7BA5CC-ACA6-3299-018E-915A253AF7EA}"/>
              </a:ext>
            </a:extLst>
          </p:cNvPr>
          <p:cNvSpPr>
            <a:spLocks noGrp="1"/>
          </p:cNvSpPr>
          <p:nvPr>
            <p:ph type="sldNum" sz="quarter" idx="12"/>
          </p:nvPr>
        </p:nvSpPr>
        <p:spPr/>
        <p:txBody>
          <a:bodyPr/>
          <a:lstStyle/>
          <a:p>
            <a:fld id="{6AE5391A-42C0-4A2A-8F27-BE9D63D700F9}" type="slidenum">
              <a:rPr lang="fi-FI" smtClean="0"/>
              <a:t>‹#›</a:t>
            </a:fld>
            <a:endParaRPr lang="fi-FI"/>
          </a:p>
        </p:txBody>
      </p:sp>
    </p:spTree>
    <p:extLst>
      <p:ext uri="{BB962C8B-B14F-4D97-AF65-F5344CB8AC3E}">
        <p14:creationId xmlns:p14="http://schemas.microsoft.com/office/powerpoint/2010/main" val="2061096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loitusdia, Ood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dirty="0"/>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dirty="0"/>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ots. perustyyl. napsautt.</a:t>
            </a:r>
            <a:endParaRPr lang="fi-FI" dirty="0"/>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Tree>
    <p:extLst>
      <p:ext uri="{BB962C8B-B14F-4D97-AF65-F5344CB8AC3E}">
        <p14:creationId xmlns:p14="http://schemas.microsoft.com/office/powerpoint/2010/main" val="327045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loitusdia, oranssi">
    <p:bg>
      <p:bgPr>
        <a:solidFill>
          <a:schemeClr val="accent1">
            <a:alpha val="96000"/>
          </a:schemeClr>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E871085-8ABA-F694-FEE5-9CAFC60324D6}"/>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pic>
        <p:nvPicPr>
          <p:cNvPr id="12" name="Kuva 11" descr="Logo, jossa oransseja, vihreitä ja sinisiä palloja sekä teksti Uudenmaan liitto Nylands förbund.">
            <a:extLst>
              <a:ext uri="{FF2B5EF4-FFF2-40B4-BE49-F238E27FC236}">
                <a16:creationId xmlns:a16="http://schemas.microsoft.com/office/drawing/2014/main" id="{C762A543-ADDA-54EC-12E1-FA18E07749E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13" name="Ryhmä 12">
            <a:extLst>
              <a:ext uri="{FF2B5EF4-FFF2-40B4-BE49-F238E27FC236}">
                <a16:creationId xmlns:a16="http://schemas.microsoft.com/office/drawing/2014/main" id="{E202607A-F0D5-1857-5850-1AD52074DDE6}"/>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5" name="Vapaamuotoinen: Muoto 14">
              <a:extLst>
                <a:ext uri="{FF2B5EF4-FFF2-40B4-BE49-F238E27FC236}">
                  <a16:creationId xmlns:a16="http://schemas.microsoft.com/office/drawing/2014/main" id="{55599BD6-89FE-B094-B3F7-0A539AFD838C}"/>
                </a:ext>
                <a:ext uri="{C183D7F6-B498-43B3-948B-1728B52AA6E4}">
                  <adec:decorative xmlns:adec="http://schemas.microsoft.com/office/drawing/2017/decorative" val="1"/>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6" name="Kuva 15" descr="Logo, jossa oransseja, vihreitä ja sinisiä palloja sekä teksti Uudenmaan liitto Nylands förbund.">
              <a:extLst>
                <a:ext uri="{FF2B5EF4-FFF2-40B4-BE49-F238E27FC236}">
                  <a16:creationId xmlns:a16="http://schemas.microsoft.com/office/drawing/2014/main" id="{C852B2DF-343F-2759-AB99-BA2777230B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3647728" y="1958919"/>
            <a:ext cx="7776864" cy="3141154"/>
          </a:xfrm>
        </p:spPr>
        <p:txBody>
          <a:bodyPr>
            <a:normAutofit/>
          </a:bodyPr>
          <a:lstStyle>
            <a:lvl1pPr algn="r">
              <a:defRPr sz="5400">
                <a:solidFill>
                  <a:schemeClr val="tx1"/>
                </a:solidFill>
              </a:defRPr>
            </a:lvl1pPr>
          </a:lstStyle>
          <a:p>
            <a:r>
              <a:rPr lang="fi-FI"/>
              <a:t>Muokkaa ots. perustyyl. napsautt.</a:t>
            </a:r>
            <a:endParaRPr lang="fi-FI" dirty="0"/>
          </a:p>
        </p:txBody>
      </p:sp>
      <p:sp>
        <p:nvSpPr>
          <p:cNvPr id="4" name="Tekstin paikkamerkki 9">
            <a:extLst>
              <a:ext uri="{FF2B5EF4-FFF2-40B4-BE49-F238E27FC236}">
                <a16:creationId xmlns:a16="http://schemas.microsoft.com/office/drawing/2014/main" id="{43711244-A798-67E6-EFA1-13D7FE1C4126}"/>
              </a:ext>
            </a:extLst>
          </p:cNvPr>
          <p:cNvSpPr>
            <a:spLocks noGrp="1"/>
          </p:cNvSpPr>
          <p:nvPr>
            <p:ph type="body" sz="quarter" idx="10" hasCustomPrompt="1"/>
          </p:nvPr>
        </p:nvSpPr>
        <p:spPr>
          <a:xfrm>
            <a:off x="3647728" y="5261858"/>
            <a:ext cx="7776864" cy="864096"/>
          </a:xfrm>
        </p:spPr>
        <p:txBody>
          <a:bodyPr>
            <a:normAutofit/>
          </a:bodyPr>
          <a:lstStyle>
            <a:lvl1pPr marL="0" indent="0" algn="r">
              <a:buNone/>
              <a:defRPr sz="2800">
                <a:solidFill>
                  <a:schemeClr val="tx1"/>
                </a:solidFill>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Tree>
    <p:extLst>
      <p:ext uri="{BB962C8B-B14F-4D97-AF65-F5344CB8AC3E}">
        <p14:creationId xmlns:p14="http://schemas.microsoft.com/office/powerpoint/2010/main" val="4542374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loitusdia,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0456" y="426321"/>
            <a:ext cx="1477631" cy="1648332"/>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ots. perustyyl. napsautt.</a:t>
            </a:r>
            <a:endParaRPr lang="fi-FI" dirty="0"/>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Tree>
    <p:extLst>
      <p:ext uri="{BB962C8B-B14F-4D97-AF65-F5344CB8AC3E}">
        <p14:creationId xmlns:p14="http://schemas.microsoft.com/office/powerpoint/2010/main" val="12288755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loitusdia, lisää taustakuva">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0" indent="0">
              <a:buNone/>
              <a:defRPr b="0"/>
            </a:lvl1pPr>
          </a:lstStyle>
          <a:p>
            <a:r>
              <a:rPr lang="fi-FI" dirty="0"/>
              <a:t>Lisää tähän itse taustakuva: </a:t>
            </a:r>
            <a:br>
              <a:rPr lang="fi-FI" dirty="0"/>
            </a:br>
            <a:r>
              <a:rPr lang="fi-FI" dirty="0"/>
              <a:t>Valitse tämä kehys -&gt; Lisää-välilehti -&gt; Kuvat -&gt; Hae kuvia joko omalta </a:t>
            </a:r>
            <a:br>
              <a:rPr lang="fi-FI" dirty="0"/>
            </a:br>
            <a:r>
              <a:rPr lang="fi-FI" dirty="0"/>
              <a:t>koneelta tai Powerpointin kuvapankkikuvista.</a:t>
            </a:r>
          </a:p>
          <a:p>
            <a:endParaRPr lang="fi-FI" dirty="0"/>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a:off x="0" y="2276872"/>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r>
              <a:rPr lang="fi-FI"/>
              <a:t>Muokkaa tekstin perustyylejä napsauttamalla</a:t>
            </a:r>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95400" y="2492896"/>
            <a:ext cx="5717519" cy="2448272"/>
          </a:xfrm>
        </p:spPr>
        <p:txBody>
          <a:bodyPr>
            <a:normAutofit/>
          </a:bodyPr>
          <a:lstStyle>
            <a:lvl1pPr>
              <a:defRPr sz="4400"/>
            </a:lvl1pPr>
          </a:lstStyle>
          <a:p>
            <a:r>
              <a:rPr lang="fi-FI"/>
              <a:t>Muokkaa ots. perustyyl. napsautt.</a:t>
            </a:r>
            <a:endParaRPr lang="fi-FI" dirty="0"/>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95400" y="5055718"/>
            <a:ext cx="5717519" cy="965570"/>
          </a:xfrm>
        </p:spPr>
        <p:txBody>
          <a:bodyPr/>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dirty="0"/>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r>
              <a:rPr lang="fi-FI"/>
              <a:t>Muokkaa tekstin perustyylejä napsauttamalla</a:t>
            </a:r>
          </a:p>
        </p:txBody>
      </p:sp>
    </p:spTree>
    <p:extLst>
      <p:ext uri="{BB962C8B-B14F-4D97-AF65-F5344CB8AC3E}">
        <p14:creationId xmlns:p14="http://schemas.microsoft.com/office/powerpoint/2010/main" val="91244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9.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9.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theme" Target="../theme/theme6.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79376" y="299195"/>
            <a:ext cx="11161240" cy="1080120"/>
          </a:xfrm>
          <a:prstGeom prst="rect">
            <a:avLst/>
          </a:prstGeom>
        </p:spPr>
        <p:txBody>
          <a:bodyPr vert="horz" lIns="91440" tIns="45720" rIns="91440" bIns="45720" rtlCol="0" anchor="ctr">
            <a:normAutofit/>
          </a:bodyPr>
          <a:lstStyle/>
          <a:p>
            <a:r>
              <a:rPr lang="fi-FI"/>
              <a:t>Lisää otsikko</a:t>
            </a:r>
          </a:p>
        </p:txBody>
      </p:sp>
      <p:sp>
        <p:nvSpPr>
          <p:cNvPr id="4" name="Alatunnisteen paikkamerkki 3">
            <a:extLst>
              <a:ext uri="{FF2B5EF4-FFF2-40B4-BE49-F238E27FC236}">
                <a16:creationId xmlns:a16="http://schemas.microsoft.com/office/drawing/2014/main" id="{2F5C381D-6702-2D6E-7D19-8A1EC9164ECE}"/>
              </a:ext>
              <a:ext uri="{C183D7F6-B498-43B3-948B-1728B52AA6E4}">
                <adec:decorative xmlns:adec="http://schemas.microsoft.com/office/drawing/2017/decorative" val="1"/>
              </a:ext>
            </a:extLst>
          </p:cNvPr>
          <p:cNvSpPr>
            <a:spLocks noGrp="1"/>
          </p:cNvSpPr>
          <p:nvPr>
            <p:ph type="ftr" sz="quarter" idx="3"/>
          </p:nvPr>
        </p:nvSpPr>
        <p:spPr>
          <a:xfrm>
            <a:off x="3359696" y="6448251"/>
            <a:ext cx="5472608" cy="282577"/>
          </a:xfrm>
          <a:prstGeom prst="rect">
            <a:avLst/>
          </a:prstGeom>
        </p:spPr>
        <p:txBody>
          <a:bodyPr vert="horz" lIns="91440" tIns="45720" rIns="91440" bIns="45720" rtlCol="0" anchor="ctr"/>
          <a:lstStyle>
            <a:lvl1pPr algn="ctr">
              <a:defRPr sz="1050" b="1">
                <a:solidFill>
                  <a:schemeClr val="accent1"/>
                </a:solidFill>
                <a:latin typeface="Titillium Web" panose="00000300000000000000" pitchFamily="2" charset="0"/>
              </a:defRPr>
            </a:lvl1p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AB4EECB2-66BA-079B-47DA-25C377610443}"/>
              </a:ext>
              <a:ext uri="{C183D7F6-B498-43B3-948B-1728B52AA6E4}">
                <adec:decorative xmlns:adec="http://schemas.microsoft.com/office/drawing/2017/decorative" val="1"/>
              </a:ext>
            </a:extLst>
          </p:cNvPr>
          <p:cNvSpPr>
            <a:spLocks noGrp="1"/>
          </p:cNvSpPr>
          <p:nvPr>
            <p:ph type="sldNum" sz="quarter" idx="4"/>
          </p:nvPr>
        </p:nvSpPr>
        <p:spPr>
          <a:xfrm>
            <a:off x="10704512" y="6448251"/>
            <a:ext cx="1159024" cy="365125"/>
          </a:xfrm>
          <a:prstGeom prst="rect">
            <a:avLst/>
          </a:prstGeom>
        </p:spPr>
        <p:txBody>
          <a:bodyPr vert="horz" lIns="91440" tIns="45720" rIns="91440" bIns="45720" rtlCol="0" anchor="ctr"/>
          <a:lstStyle>
            <a:lvl1pPr algn="r">
              <a:defRPr sz="1050">
                <a:solidFill>
                  <a:schemeClr val="tx1">
                    <a:tint val="75000"/>
                  </a:schemeClr>
                </a:solidFill>
                <a:latin typeface="Source Sans Pro" panose="020B0503030403020204" pitchFamily="34" charset="0"/>
                <a:ea typeface="Source Sans Pro" panose="020B0503030403020204" pitchFamily="34" charset="0"/>
              </a:defRPr>
            </a:lvl1pPr>
          </a:lstStyle>
          <a:p>
            <a:fld id="{A807F21D-6A63-4E75-89AA-A3F521749085}" type="slidenum">
              <a:rPr lang="fi-FI" smtClean="0"/>
              <a:pPr/>
              <a:t>‹#›</a:t>
            </a:fld>
            <a:endParaRPr lang="fi-FI"/>
          </a:p>
        </p:txBody>
      </p:sp>
      <p:sp>
        <p:nvSpPr>
          <p:cNvPr id="8" name="Tekstin paikkamerkki 7">
            <a:extLst>
              <a:ext uri="{FF2B5EF4-FFF2-40B4-BE49-F238E27FC236}">
                <a16:creationId xmlns:a16="http://schemas.microsoft.com/office/drawing/2014/main" id="{884D4D8D-45A5-E74C-2E65-9F8E1F23935F}"/>
              </a:ext>
            </a:extLst>
          </p:cNvPr>
          <p:cNvSpPr>
            <a:spLocks noGrp="1"/>
          </p:cNvSpPr>
          <p:nvPr>
            <p:ph type="body" idx="1"/>
          </p:nvPr>
        </p:nvSpPr>
        <p:spPr>
          <a:xfrm>
            <a:off x="551384" y="1556792"/>
            <a:ext cx="11089232" cy="4536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4"/>
            <a:endParaRPr lang="fi-FI"/>
          </a:p>
        </p:txBody>
      </p:sp>
    </p:spTree>
  </p:cSld>
  <p:clrMap bg1="lt1" tx1="dk1" bg2="lt2" tx2="dk2" accent1="accent1" accent2="accent2" accent3="accent3" accent4="accent4" accent5="accent5" accent6="accent6" hlink="hlink" folHlink="folHlink"/>
  <p:sldLayoutIdLst>
    <p:sldLayoutId id="2147483670" r:id="rId1"/>
    <p:sldLayoutId id="2147483686" r:id="rId2"/>
    <p:sldLayoutId id="2147483691" r:id="rId3"/>
    <p:sldLayoutId id="2147483674" r:id="rId4"/>
    <p:sldLayoutId id="2147483680" r:id="rId5"/>
    <p:sldLayoutId id="2147483704" r:id="rId6"/>
    <p:sldLayoutId id="2147483705" r:id="rId7"/>
    <p:sldLayoutId id="2147483668" r:id="rId8"/>
    <p:sldLayoutId id="2147483669" r:id="rId9"/>
    <p:sldLayoutId id="2147483708" r:id="rId10"/>
    <p:sldLayoutId id="2147483650" r:id="rId11"/>
    <p:sldLayoutId id="2147483675" r:id="rId12"/>
    <p:sldLayoutId id="2147483681" r:id="rId13"/>
    <p:sldLayoutId id="2147483697" r:id="rId14"/>
    <p:sldLayoutId id="2147483676" r:id="rId15"/>
    <p:sldLayoutId id="2147483707" r:id="rId16"/>
    <p:sldLayoutId id="2147483687" r:id="rId17"/>
    <p:sldLayoutId id="2147483699" r:id="rId18"/>
    <p:sldLayoutId id="2147483679" r:id="rId19"/>
    <p:sldLayoutId id="2147483696" r:id="rId20"/>
    <p:sldLayoutId id="2147483700" r:id="rId21"/>
    <p:sldLayoutId id="2147483682" r:id="rId22"/>
    <p:sldLayoutId id="2147483689" r:id="rId23"/>
    <p:sldLayoutId id="2147483683" r:id="rId24"/>
    <p:sldLayoutId id="2147483701" r:id="rId25"/>
    <p:sldLayoutId id="2147483706" r:id="rId26"/>
    <p:sldLayoutId id="2147483703" r:id="rId27"/>
  </p:sldLayoutIdLst>
  <p:hf hdr="0" dt="0"/>
  <p:txStyles>
    <p:title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p:titleStyle>
    <p:body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descr="Kuva1.jpg"/>
          <p:cNvPicPr>
            <a:picLocks noChangeAspect="1"/>
          </p:cNvPicPr>
          <p:nvPr/>
        </p:nvPicPr>
        <p:blipFill>
          <a:blip r:embed="rId16" cstate="print"/>
          <a:stretch>
            <a:fillRect/>
          </a:stretch>
        </p:blipFill>
        <p:spPr>
          <a:xfrm>
            <a:off x="9698736" y="4473119"/>
            <a:ext cx="2493264" cy="2407920"/>
          </a:xfrm>
          <a:prstGeom prst="rect">
            <a:avLst/>
          </a:prstGeom>
        </p:spPr>
      </p:pic>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Lisää otsikko</a:t>
            </a:r>
          </a:p>
        </p:txBody>
      </p:sp>
      <p:sp>
        <p:nvSpPr>
          <p:cNvPr id="3" name="Tekstin paikkamerkki 2"/>
          <p:cNvSpPr>
            <a:spLocks noGrp="1"/>
          </p:cNvSpPr>
          <p:nvPr>
            <p:ph type="body" idx="1"/>
          </p:nvPr>
        </p:nvSpPr>
        <p:spPr>
          <a:xfrm>
            <a:off x="609600" y="1844825"/>
            <a:ext cx="10972800" cy="4281339"/>
          </a:xfrm>
          <a:prstGeom prst="rect">
            <a:avLst/>
          </a:prstGeom>
        </p:spPr>
        <p:txBody>
          <a:bodyPr vert="horz" lIns="91440" tIns="45720" rIns="91440" bIns="45720" rtlCol="0">
            <a:normAutofit/>
          </a:bodyPr>
          <a:lstStyle/>
          <a:p>
            <a:pPr lvl="0"/>
            <a:r>
              <a:rPr lang="fi-FI"/>
              <a:t>Lisää teksti</a:t>
            </a:r>
          </a:p>
          <a:p>
            <a:pPr lvl="1"/>
            <a:r>
              <a:rPr lang="fi-FI"/>
              <a:t>Lisää luettelo 1</a:t>
            </a:r>
          </a:p>
          <a:p>
            <a:pPr lvl="2"/>
            <a:r>
              <a:rPr lang="fi-FI"/>
              <a:t>Lisää luettelo 2</a:t>
            </a:r>
          </a:p>
          <a:p>
            <a:pPr lvl="3"/>
            <a:r>
              <a:rPr lang="fi-FI"/>
              <a:t>Lisää luettelo 3</a:t>
            </a:r>
          </a:p>
        </p:txBody>
      </p:sp>
      <p:sp>
        <p:nvSpPr>
          <p:cNvPr id="9" name="Tekstikehys 8"/>
          <p:cNvSpPr txBox="1"/>
          <p:nvPr userDrawn="1"/>
        </p:nvSpPr>
        <p:spPr>
          <a:xfrm>
            <a:off x="0" y="6525344"/>
            <a:ext cx="12192000" cy="216024"/>
          </a:xfrm>
          <a:prstGeom prst="rect">
            <a:avLst/>
          </a:prstGeom>
          <a:noFill/>
        </p:spPr>
        <p:txBody>
          <a:bodyPr wrap="square" rtlCol="0">
            <a:spAutoFit/>
          </a:bodyPr>
          <a:lstStyle/>
          <a:p>
            <a:pPr algn="ctr"/>
            <a:r>
              <a:rPr lang="fi-FI" sz="800" b="1">
                <a:solidFill>
                  <a:schemeClr val="tx1">
                    <a:lumMod val="65000"/>
                    <a:lumOff val="35000"/>
                  </a:schemeClr>
                </a:solidFill>
                <a:latin typeface="Arial" pitchFamily="34" charset="0"/>
                <a:cs typeface="Arial" pitchFamily="34" charset="0"/>
              </a:rPr>
              <a:t>Uudenmaan liitto</a:t>
            </a:r>
            <a:r>
              <a:rPr lang="fi-FI" sz="800" b="1">
                <a:solidFill>
                  <a:srgbClr val="F49915"/>
                </a:solidFill>
                <a:latin typeface="Arial" pitchFamily="34" charset="0"/>
                <a:cs typeface="Arial" pitchFamily="34" charset="0"/>
              </a:rPr>
              <a:t> // </a:t>
            </a:r>
            <a:r>
              <a:rPr lang="fi-FI" sz="800" b="1" err="1">
                <a:solidFill>
                  <a:schemeClr val="tx1">
                    <a:lumMod val="65000"/>
                    <a:lumOff val="35000"/>
                  </a:schemeClr>
                </a:solidFill>
                <a:latin typeface="Arial" pitchFamily="34" charset="0"/>
                <a:cs typeface="Arial" pitchFamily="34" charset="0"/>
              </a:rPr>
              <a:t>Nylands</a:t>
            </a:r>
            <a:r>
              <a:rPr lang="fi-FI" sz="800" b="1">
                <a:solidFill>
                  <a:schemeClr val="tx1">
                    <a:lumMod val="65000"/>
                    <a:lumOff val="35000"/>
                  </a:schemeClr>
                </a:solidFill>
                <a:latin typeface="Arial" pitchFamily="34" charset="0"/>
                <a:cs typeface="Arial" pitchFamily="34" charset="0"/>
              </a:rPr>
              <a:t> </a:t>
            </a:r>
            <a:r>
              <a:rPr lang="fi-FI" sz="800" b="1" err="1">
                <a:solidFill>
                  <a:schemeClr val="tx1">
                    <a:lumMod val="65000"/>
                    <a:lumOff val="35000"/>
                  </a:schemeClr>
                </a:solidFill>
                <a:latin typeface="Arial" pitchFamily="34" charset="0"/>
                <a:cs typeface="Arial" pitchFamily="34" charset="0"/>
              </a:rPr>
              <a:t>förbund</a:t>
            </a:r>
            <a:r>
              <a:rPr lang="fi-FI" sz="800" b="1">
                <a:solidFill>
                  <a:srgbClr val="F49915"/>
                </a:solidFill>
                <a:latin typeface="Arial" pitchFamily="34" charset="0"/>
                <a:cs typeface="Arial" pitchFamily="34" charset="0"/>
              </a:rPr>
              <a:t> // </a:t>
            </a:r>
            <a:r>
              <a:rPr lang="fi-FI" sz="800" b="1">
                <a:solidFill>
                  <a:schemeClr val="tx1">
                    <a:lumMod val="65000"/>
                    <a:lumOff val="35000"/>
                  </a:schemeClr>
                </a:solidFill>
                <a:latin typeface="Arial" pitchFamily="34" charset="0"/>
                <a:cs typeface="Arial" pitchFamily="34" charset="0"/>
              </a:rPr>
              <a:t>Helsinki-Uusimaa </a:t>
            </a:r>
            <a:r>
              <a:rPr lang="fi-FI" sz="800" b="1" err="1">
                <a:solidFill>
                  <a:schemeClr val="tx1">
                    <a:lumMod val="65000"/>
                    <a:lumOff val="35000"/>
                  </a:schemeClr>
                </a:solidFill>
                <a:latin typeface="Arial" pitchFamily="34" charset="0"/>
                <a:cs typeface="Arial" pitchFamily="34" charset="0"/>
              </a:rPr>
              <a:t>Regional</a:t>
            </a:r>
            <a:r>
              <a:rPr lang="fi-FI" sz="800" b="1">
                <a:solidFill>
                  <a:schemeClr val="tx1">
                    <a:lumMod val="65000"/>
                    <a:lumOff val="35000"/>
                  </a:schemeClr>
                </a:solidFill>
                <a:latin typeface="Arial" pitchFamily="34" charset="0"/>
                <a:cs typeface="Arial" pitchFamily="34" charset="0"/>
              </a:rPr>
              <a:t> </a:t>
            </a:r>
            <a:r>
              <a:rPr lang="fi-FI" sz="800" b="1" err="1">
                <a:solidFill>
                  <a:schemeClr val="tx1">
                    <a:lumMod val="65000"/>
                    <a:lumOff val="35000"/>
                  </a:schemeClr>
                </a:solidFill>
                <a:latin typeface="Arial" pitchFamily="34" charset="0"/>
                <a:cs typeface="Arial" pitchFamily="34" charset="0"/>
              </a:rPr>
              <a:t>Council</a:t>
            </a:r>
            <a:endParaRPr lang="fi-FI" sz="800" b="1"/>
          </a:p>
        </p:txBody>
      </p:sp>
    </p:spTree>
    <p:extLst>
      <p:ext uri="{BB962C8B-B14F-4D97-AF65-F5344CB8AC3E}">
        <p14:creationId xmlns:p14="http://schemas.microsoft.com/office/powerpoint/2010/main" val="27876165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20" r:id="rId13"/>
    <p:sldLayoutId id="2147483821" r:id="rId14"/>
  </p:sldLayoutIdLst>
  <p:hf sldNum="0" hdr="0" dt="0"/>
  <p:txStyles>
    <p:titleStyle>
      <a:lvl1pPr algn="ctr" defTabSz="914400" rtl="0" eaLnBrk="1" latinLnBrk="0" hangingPunct="1">
        <a:spcBef>
          <a:spcPct val="0"/>
        </a:spcBef>
        <a:buNone/>
        <a:defRPr sz="3600" b="1" kern="1200">
          <a:solidFill>
            <a:srgbClr val="F49915"/>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F49915"/>
        </a:buClr>
        <a:buFontTx/>
        <a:buNone/>
        <a:defRPr sz="2800"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F49915"/>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F49915"/>
        </a:buClr>
        <a:buFont typeface="Arial" pitchFamily="34" charset="0"/>
        <a:buChar char="−"/>
        <a:defRPr sz="1600" kern="1200" baseline="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F49915"/>
        </a:buClr>
        <a:buFont typeface="Arial" pitchFamily="34" charset="0"/>
        <a:buChar char="&gt;"/>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F49915"/>
        </a:buClr>
        <a:buFont typeface="Arial" pitchFamily="34" charset="0"/>
        <a:buChar char="»"/>
        <a:defRPr sz="1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descr="Kuva1.jpg"/>
          <p:cNvPicPr>
            <a:picLocks noChangeAspect="1"/>
          </p:cNvPicPr>
          <p:nvPr/>
        </p:nvPicPr>
        <p:blipFill>
          <a:blip r:embed="rId15" cstate="print"/>
          <a:stretch>
            <a:fillRect/>
          </a:stretch>
        </p:blipFill>
        <p:spPr>
          <a:xfrm>
            <a:off x="9698736" y="4473119"/>
            <a:ext cx="2493264" cy="2407920"/>
          </a:xfrm>
          <a:prstGeom prst="rect">
            <a:avLst/>
          </a:prstGeom>
        </p:spPr>
      </p:pic>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dirty="0"/>
              <a:t>Lisää otsikko</a:t>
            </a:r>
          </a:p>
        </p:txBody>
      </p:sp>
      <p:sp>
        <p:nvSpPr>
          <p:cNvPr id="3" name="Tekstin paikkamerkki 2"/>
          <p:cNvSpPr>
            <a:spLocks noGrp="1"/>
          </p:cNvSpPr>
          <p:nvPr>
            <p:ph type="body" idx="1"/>
          </p:nvPr>
        </p:nvSpPr>
        <p:spPr>
          <a:xfrm>
            <a:off x="609600" y="1844825"/>
            <a:ext cx="10972800" cy="4281339"/>
          </a:xfrm>
          <a:prstGeom prst="rect">
            <a:avLst/>
          </a:prstGeom>
        </p:spPr>
        <p:txBody>
          <a:bodyPr vert="horz" lIns="91440" tIns="45720" rIns="91440" bIns="45720" rtlCol="0">
            <a:normAutofit/>
          </a:bodyPr>
          <a:lstStyle/>
          <a:p>
            <a:pPr lvl="0"/>
            <a:r>
              <a:rPr lang="fi-FI" dirty="0"/>
              <a:t>Lisää teksti</a:t>
            </a:r>
          </a:p>
          <a:p>
            <a:pPr lvl="1"/>
            <a:r>
              <a:rPr lang="fi-FI" dirty="0"/>
              <a:t>Lisää luettelo 1</a:t>
            </a:r>
          </a:p>
          <a:p>
            <a:pPr lvl="2"/>
            <a:r>
              <a:rPr lang="fi-FI" dirty="0"/>
              <a:t>Lisää luettelo 2</a:t>
            </a:r>
          </a:p>
          <a:p>
            <a:pPr lvl="3"/>
            <a:r>
              <a:rPr lang="fi-FI" dirty="0"/>
              <a:t>Lisää luettelo 3</a:t>
            </a:r>
          </a:p>
        </p:txBody>
      </p:sp>
      <p:sp>
        <p:nvSpPr>
          <p:cNvPr id="9" name="Tekstikehys 8"/>
          <p:cNvSpPr txBox="1"/>
          <p:nvPr userDrawn="1"/>
        </p:nvSpPr>
        <p:spPr>
          <a:xfrm>
            <a:off x="0" y="6525344"/>
            <a:ext cx="12192000" cy="216024"/>
          </a:xfrm>
          <a:prstGeom prst="rect">
            <a:avLst/>
          </a:prstGeom>
          <a:noFill/>
        </p:spPr>
        <p:txBody>
          <a:bodyPr wrap="square" rtlCol="0">
            <a:spAutoFit/>
          </a:bodyPr>
          <a:lstStyle/>
          <a:p>
            <a:pPr algn="ctr"/>
            <a:r>
              <a:rPr lang="fi-FI" sz="800" b="1" dirty="0">
                <a:solidFill>
                  <a:schemeClr val="tx1">
                    <a:lumMod val="65000"/>
                    <a:lumOff val="35000"/>
                  </a:schemeClr>
                </a:solidFill>
                <a:latin typeface="Arial" pitchFamily="34" charset="0"/>
                <a:cs typeface="Arial" pitchFamily="34" charset="0"/>
              </a:rPr>
              <a:t>Uudenmaan liitto</a:t>
            </a:r>
            <a:r>
              <a:rPr lang="fi-FI" sz="800" b="1" dirty="0">
                <a:solidFill>
                  <a:srgbClr val="F49915"/>
                </a:solidFill>
                <a:latin typeface="Arial" pitchFamily="34" charset="0"/>
                <a:cs typeface="Arial" pitchFamily="34" charset="0"/>
              </a:rPr>
              <a:t> // </a:t>
            </a:r>
            <a:r>
              <a:rPr lang="fi-FI" sz="800" b="1" dirty="0" err="1">
                <a:solidFill>
                  <a:schemeClr val="tx1">
                    <a:lumMod val="65000"/>
                    <a:lumOff val="35000"/>
                  </a:schemeClr>
                </a:solidFill>
                <a:latin typeface="Arial" pitchFamily="34" charset="0"/>
                <a:cs typeface="Arial" pitchFamily="34" charset="0"/>
              </a:rPr>
              <a:t>Nylands</a:t>
            </a:r>
            <a:r>
              <a:rPr lang="fi-FI" sz="800" b="1" dirty="0">
                <a:solidFill>
                  <a:schemeClr val="tx1">
                    <a:lumMod val="65000"/>
                    <a:lumOff val="35000"/>
                  </a:schemeClr>
                </a:solidFill>
                <a:latin typeface="Arial" pitchFamily="34" charset="0"/>
                <a:cs typeface="Arial" pitchFamily="34" charset="0"/>
              </a:rPr>
              <a:t> </a:t>
            </a:r>
            <a:r>
              <a:rPr lang="fi-FI" sz="800" b="1" dirty="0" err="1">
                <a:solidFill>
                  <a:schemeClr val="tx1">
                    <a:lumMod val="65000"/>
                    <a:lumOff val="35000"/>
                  </a:schemeClr>
                </a:solidFill>
                <a:latin typeface="Arial" pitchFamily="34" charset="0"/>
                <a:cs typeface="Arial" pitchFamily="34" charset="0"/>
              </a:rPr>
              <a:t>förbund</a:t>
            </a:r>
            <a:r>
              <a:rPr lang="fi-FI" sz="800" b="1" dirty="0">
                <a:solidFill>
                  <a:srgbClr val="F49915"/>
                </a:solidFill>
                <a:latin typeface="Arial" pitchFamily="34" charset="0"/>
                <a:cs typeface="Arial" pitchFamily="34" charset="0"/>
              </a:rPr>
              <a:t> // </a:t>
            </a:r>
            <a:r>
              <a:rPr lang="fi-FI" sz="800" b="1" dirty="0">
                <a:solidFill>
                  <a:schemeClr val="tx1">
                    <a:lumMod val="65000"/>
                    <a:lumOff val="35000"/>
                  </a:schemeClr>
                </a:solidFill>
                <a:latin typeface="Arial" pitchFamily="34" charset="0"/>
                <a:cs typeface="Arial" pitchFamily="34" charset="0"/>
              </a:rPr>
              <a:t>Helsinki-Uusimaa </a:t>
            </a:r>
            <a:r>
              <a:rPr lang="fi-FI" sz="800" b="1" dirty="0" err="1">
                <a:solidFill>
                  <a:schemeClr val="tx1">
                    <a:lumMod val="65000"/>
                    <a:lumOff val="35000"/>
                  </a:schemeClr>
                </a:solidFill>
                <a:latin typeface="Arial" pitchFamily="34" charset="0"/>
                <a:cs typeface="Arial" pitchFamily="34" charset="0"/>
              </a:rPr>
              <a:t>Regional</a:t>
            </a:r>
            <a:r>
              <a:rPr lang="fi-FI" sz="800" b="1" dirty="0">
                <a:solidFill>
                  <a:schemeClr val="tx1">
                    <a:lumMod val="65000"/>
                    <a:lumOff val="35000"/>
                  </a:schemeClr>
                </a:solidFill>
                <a:latin typeface="Arial" pitchFamily="34" charset="0"/>
                <a:cs typeface="Arial" pitchFamily="34" charset="0"/>
              </a:rPr>
              <a:t> </a:t>
            </a:r>
            <a:r>
              <a:rPr lang="fi-FI" sz="800" b="1" dirty="0" err="1">
                <a:solidFill>
                  <a:schemeClr val="tx1">
                    <a:lumMod val="65000"/>
                    <a:lumOff val="35000"/>
                  </a:schemeClr>
                </a:solidFill>
                <a:latin typeface="Arial" pitchFamily="34" charset="0"/>
                <a:cs typeface="Arial" pitchFamily="34" charset="0"/>
              </a:rPr>
              <a:t>Council</a:t>
            </a:r>
            <a:endParaRPr lang="fi-FI" sz="800" b="1" dirty="0"/>
          </a:p>
        </p:txBody>
      </p:sp>
    </p:spTree>
    <p:extLst>
      <p:ext uri="{BB962C8B-B14F-4D97-AF65-F5344CB8AC3E}">
        <p14:creationId xmlns:p14="http://schemas.microsoft.com/office/powerpoint/2010/main" val="32364975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822" r:id="rId13"/>
  </p:sldLayoutIdLst>
  <p:hf sldNum="0" hdr="0" dt="0"/>
  <p:txStyles>
    <p:titleStyle>
      <a:lvl1pPr algn="ctr" defTabSz="914400" rtl="0" eaLnBrk="1" latinLnBrk="0" hangingPunct="1">
        <a:spcBef>
          <a:spcPct val="0"/>
        </a:spcBef>
        <a:buNone/>
        <a:defRPr sz="3600" b="1" kern="1200">
          <a:solidFill>
            <a:srgbClr val="F49915"/>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F49915"/>
        </a:buClr>
        <a:buFontTx/>
        <a:buNone/>
        <a:defRPr sz="2800"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F49915"/>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F49915"/>
        </a:buClr>
        <a:buFont typeface="Arial" pitchFamily="34" charset="0"/>
        <a:buChar char="−"/>
        <a:defRPr sz="1600" kern="1200" baseline="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F49915"/>
        </a:buClr>
        <a:buFont typeface="Arial" pitchFamily="34" charset="0"/>
        <a:buChar char="&gt;"/>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F49915"/>
        </a:buClr>
        <a:buFont typeface="Arial" pitchFamily="34" charset="0"/>
        <a:buChar char="»"/>
        <a:defRPr sz="1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descr="Kuva1.jpg"/>
          <p:cNvPicPr>
            <a:picLocks noChangeAspect="1"/>
          </p:cNvPicPr>
          <p:nvPr/>
        </p:nvPicPr>
        <p:blipFill>
          <a:blip r:embed="rId14" cstate="print"/>
          <a:stretch>
            <a:fillRect/>
          </a:stretch>
        </p:blipFill>
        <p:spPr>
          <a:xfrm>
            <a:off x="9698736" y="4473119"/>
            <a:ext cx="2493264" cy="2407920"/>
          </a:xfrm>
          <a:prstGeom prst="rect">
            <a:avLst/>
          </a:prstGeom>
        </p:spPr>
      </p:pic>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Lisää otsikko</a:t>
            </a:r>
          </a:p>
        </p:txBody>
      </p:sp>
      <p:sp>
        <p:nvSpPr>
          <p:cNvPr id="3" name="Tekstin paikkamerkki 2"/>
          <p:cNvSpPr>
            <a:spLocks noGrp="1"/>
          </p:cNvSpPr>
          <p:nvPr>
            <p:ph type="body" idx="1"/>
          </p:nvPr>
        </p:nvSpPr>
        <p:spPr>
          <a:xfrm>
            <a:off x="609600" y="1844825"/>
            <a:ext cx="10972800" cy="4281339"/>
          </a:xfrm>
          <a:prstGeom prst="rect">
            <a:avLst/>
          </a:prstGeom>
        </p:spPr>
        <p:txBody>
          <a:bodyPr vert="horz" lIns="91440" tIns="45720" rIns="91440" bIns="45720" rtlCol="0">
            <a:normAutofit/>
          </a:bodyPr>
          <a:lstStyle/>
          <a:p>
            <a:pPr lvl="0"/>
            <a:r>
              <a:rPr lang="fi-FI"/>
              <a:t>Lisää teksti</a:t>
            </a:r>
          </a:p>
          <a:p>
            <a:pPr lvl="1"/>
            <a:r>
              <a:rPr lang="fi-FI"/>
              <a:t>Lisää luettelo 1</a:t>
            </a:r>
          </a:p>
          <a:p>
            <a:pPr lvl="2"/>
            <a:r>
              <a:rPr lang="fi-FI"/>
              <a:t>Lisää luettelo 2</a:t>
            </a:r>
          </a:p>
          <a:p>
            <a:pPr lvl="3"/>
            <a:r>
              <a:rPr lang="fi-FI"/>
              <a:t>Lisää luettelo 3</a:t>
            </a:r>
          </a:p>
        </p:txBody>
      </p:sp>
      <p:sp>
        <p:nvSpPr>
          <p:cNvPr id="9" name="Tekstikehys 8"/>
          <p:cNvSpPr txBox="1"/>
          <p:nvPr userDrawn="1"/>
        </p:nvSpPr>
        <p:spPr>
          <a:xfrm>
            <a:off x="0" y="6525344"/>
            <a:ext cx="12192000" cy="216024"/>
          </a:xfrm>
          <a:prstGeom prst="rect">
            <a:avLst/>
          </a:prstGeom>
          <a:noFill/>
        </p:spPr>
        <p:txBody>
          <a:bodyPr wrap="square" rtlCol="0">
            <a:spAutoFit/>
          </a:bodyPr>
          <a:lstStyle/>
          <a:p>
            <a:pPr algn="ctr"/>
            <a:r>
              <a:rPr lang="fi-FI" sz="800" b="1">
                <a:solidFill>
                  <a:schemeClr val="tx1">
                    <a:lumMod val="65000"/>
                    <a:lumOff val="35000"/>
                  </a:schemeClr>
                </a:solidFill>
                <a:latin typeface="Arial" pitchFamily="34" charset="0"/>
                <a:cs typeface="Arial" pitchFamily="34" charset="0"/>
              </a:rPr>
              <a:t>Uudenmaan liitto</a:t>
            </a:r>
            <a:r>
              <a:rPr lang="fi-FI" sz="800" b="1">
                <a:solidFill>
                  <a:srgbClr val="F49915"/>
                </a:solidFill>
                <a:latin typeface="Arial" pitchFamily="34" charset="0"/>
                <a:cs typeface="Arial" pitchFamily="34" charset="0"/>
              </a:rPr>
              <a:t> // </a:t>
            </a:r>
            <a:r>
              <a:rPr lang="fi-FI" sz="800" b="1" err="1">
                <a:solidFill>
                  <a:schemeClr val="tx1">
                    <a:lumMod val="65000"/>
                    <a:lumOff val="35000"/>
                  </a:schemeClr>
                </a:solidFill>
                <a:latin typeface="Arial" pitchFamily="34" charset="0"/>
                <a:cs typeface="Arial" pitchFamily="34" charset="0"/>
              </a:rPr>
              <a:t>Nylands</a:t>
            </a:r>
            <a:r>
              <a:rPr lang="fi-FI" sz="800" b="1">
                <a:solidFill>
                  <a:schemeClr val="tx1">
                    <a:lumMod val="65000"/>
                    <a:lumOff val="35000"/>
                  </a:schemeClr>
                </a:solidFill>
                <a:latin typeface="Arial" pitchFamily="34" charset="0"/>
                <a:cs typeface="Arial" pitchFamily="34" charset="0"/>
              </a:rPr>
              <a:t> </a:t>
            </a:r>
            <a:r>
              <a:rPr lang="fi-FI" sz="800" b="1" err="1">
                <a:solidFill>
                  <a:schemeClr val="tx1">
                    <a:lumMod val="65000"/>
                    <a:lumOff val="35000"/>
                  </a:schemeClr>
                </a:solidFill>
                <a:latin typeface="Arial" pitchFamily="34" charset="0"/>
                <a:cs typeface="Arial" pitchFamily="34" charset="0"/>
              </a:rPr>
              <a:t>förbund</a:t>
            </a:r>
            <a:r>
              <a:rPr lang="fi-FI" sz="800" b="1">
                <a:solidFill>
                  <a:srgbClr val="F49915"/>
                </a:solidFill>
                <a:latin typeface="Arial" pitchFamily="34" charset="0"/>
                <a:cs typeface="Arial" pitchFamily="34" charset="0"/>
              </a:rPr>
              <a:t> // </a:t>
            </a:r>
            <a:r>
              <a:rPr lang="fi-FI" sz="800" b="1">
                <a:solidFill>
                  <a:schemeClr val="tx1">
                    <a:lumMod val="65000"/>
                    <a:lumOff val="35000"/>
                  </a:schemeClr>
                </a:solidFill>
                <a:latin typeface="Arial" pitchFamily="34" charset="0"/>
                <a:cs typeface="Arial" pitchFamily="34" charset="0"/>
              </a:rPr>
              <a:t>Helsinki-Uusimaa </a:t>
            </a:r>
            <a:r>
              <a:rPr lang="fi-FI" sz="800" b="1" err="1">
                <a:solidFill>
                  <a:schemeClr val="tx1">
                    <a:lumMod val="65000"/>
                    <a:lumOff val="35000"/>
                  </a:schemeClr>
                </a:solidFill>
                <a:latin typeface="Arial" pitchFamily="34" charset="0"/>
                <a:cs typeface="Arial" pitchFamily="34" charset="0"/>
              </a:rPr>
              <a:t>Regional</a:t>
            </a:r>
            <a:r>
              <a:rPr lang="fi-FI" sz="800" b="1">
                <a:solidFill>
                  <a:schemeClr val="tx1">
                    <a:lumMod val="65000"/>
                    <a:lumOff val="35000"/>
                  </a:schemeClr>
                </a:solidFill>
                <a:latin typeface="Arial" pitchFamily="34" charset="0"/>
                <a:cs typeface="Arial" pitchFamily="34" charset="0"/>
              </a:rPr>
              <a:t> </a:t>
            </a:r>
            <a:r>
              <a:rPr lang="fi-FI" sz="800" b="1" err="1">
                <a:solidFill>
                  <a:schemeClr val="tx1">
                    <a:lumMod val="65000"/>
                    <a:lumOff val="35000"/>
                  </a:schemeClr>
                </a:solidFill>
                <a:latin typeface="Arial" pitchFamily="34" charset="0"/>
                <a:cs typeface="Arial" pitchFamily="34" charset="0"/>
              </a:rPr>
              <a:t>Council</a:t>
            </a:r>
            <a:endParaRPr lang="fi-FI" sz="800" b="1"/>
          </a:p>
        </p:txBody>
      </p:sp>
    </p:spTree>
    <p:extLst>
      <p:ext uri="{BB962C8B-B14F-4D97-AF65-F5344CB8AC3E}">
        <p14:creationId xmlns:p14="http://schemas.microsoft.com/office/powerpoint/2010/main" val="30122913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dt="0"/>
  <p:txStyles>
    <p:titleStyle>
      <a:lvl1pPr algn="ctr" defTabSz="914400" rtl="0" eaLnBrk="1" latinLnBrk="0" hangingPunct="1">
        <a:spcBef>
          <a:spcPct val="0"/>
        </a:spcBef>
        <a:buNone/>
        <a:defRPr sz="3600" b="1" kern="1200">
          <a:solidFill>
            <a:srgbClr val="F49915"/>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F49915"/>
        </a:buClr>
        <a:buFontTx/>
        <a:buNone/>
        <a:defRPr sz="2800"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F49915"/>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F49915"/>
        </a:buClr>
        <a:buFont typeface="Arial" pitchFamily="34" charset="0"/>
        <a:buChar char="−"/>
        <a:defRPr sz="1600" kern="1200" baseline="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F49915"/>
        </a:buClr>
        <a:buFont typeface="Arial" pitchFamily="34" charset="0"/>
        <a:buChar char="&gt;"/>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F49915"/>
        </a:buClr>
        <a:buFont typeface="Arial" pitchFamily="34" charset="0"/>
        <a:buChar char="»"/>
        <a:defRPr sz="1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79376" y="299195"/>
            <a:ext cx="11161240" cy="1080120"/>
          </a:xfrm>
          <a:prstGeom prst="rect">
            <a:avLst/>
          </a:prstGeom>
        </p:spPr>
        <p:txBody>
          <a:bodyPr vert="horz" lIns="91440" tIns="45720" rIns="91440" bIns="45720" rtlCol="0" anchor="ctr">
            <a:normAutofit/>
          </a:bodyPr>
          <a:lstStyle/>
          <a:p>
            <a:r>
              <a:rPr lang="fi-FI"/>
              <a:t>Lisää otsikko</a:t>
            </a:r>
          </a:p>
        </p:txBody>
      </p:sp>
      <p:sp>
        <p:nvSpPr>
          <p:cNvPr id="4" name="Alatunnisteen paikkamerkki 3">
            <a:extLst>
              <a:ext uri="{FF2B5EF4-FFF2-40B4-BE49-F238E27FC236}">
                <a16:creationId xmlns:a16="http://schemas.microsoft.com/office/drawing/2014/main" id="{2F5C381D-6702-2D6E-7D19-8A1EC9164ECE}"/>
              </a:ext>
              <a:ext uri="{C183D7F6-B498-43B3-948B-1728B52AA6E4}">
                <adec:decorative xmlns:adec="http://schemas.microsoft.com/office/drawing/2017/decorative" val="1"/>
              </a:ext>
            </a:extLst>
          </p:cNvPr>
          <p:cNvSpPr>
            <a:spLocks noGrp="1"/>
          </p:cNvSpPr>
          <p:nvPr>
            <p:ph type="ftr" sz="quarter" idx="3"/>
          </p:nvPr>
        </p:nvSpPr>
        <p:spPr>
          <a:xfrm>
            <a:off x="3359696" y="6448251"/>
            <a:ext cx="5472608" cy="282577"/>
          </a:xfrm>
          <a:prstGeom prst="rect">
            <a:avLst/>
          </a:prstGeom>
        </p:spPr>
        <p:txBody>
          <a:bodyPr vert="horz" lIns="91440" tIns="45720" rIns="91440" bIns="45720" rtlCol="0" anchor="ctr"/>
          <a:lstStyle>
            <a:lvl1pPr algn="ctr">
              <a:defRPr sz="1050" b="1">
                <a:solidFill>
                  <a:schemeClr val="accent1"/>
                </a:solidFill>
                <a:latin typeface="Titillium Web" panose="00000300000000000000" pitchFamily="2" charset="0"/>
              </a:defRPr>
            </a:lvl1p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AB4EECB2-66BA-079B-47DA-25C377610443}"/>
              </a:ext>
              <a:ext uri="{C183D7F6-B498-43B3-948B-1728B52AA6E4}">
                <adec:decorative xmlns:adec="http://schemas.microsoft.com/office/drawing/2017/decorative" val="1"/>
              </a:ext>
            </a:extLst>
          </p:cNvPr>
          <p:cNvSpPr>
            <a:spLocks noGrp="1"/>
          </p:cNvSpPr>
          <p:nvPr>
            <p:ph type="sldNum" sz="quarter" idx="4"/>
          </p:nvPr>
        </p:nvSpPr>
        <p:spPr>
          <a:xfrm>
            <a:off x="10704512" y="6448251"/>
            <a:ext cx="1159024" cy="365125"/>
          </a:xfrm>
          <a:prstGeom prst="rect">
            <a:avLst/>
          </a:prstGeom>
        </p:spPr>
        <p:txBody>
          <a:bodyPr vert="horz" lIns="91440" tIns="45720" rIns="91440" bIns="45720" rtlCol="0" anchor="ctr"/>
          <a:lstStyle>
            <a:lvl1pPr algn="r">
              <a:defRPr sz="1050">
                <a:solidFill>
                  <a:schemeClr val="tx1">
                    <a:tint val="75000"/>
                  </a:schemeClr>
                </a:solidFill>
                <a:latin typeface="Source Sans Pro" panose="020B0503030403020204" pitchFamily="34" charset="0"/>
                <a:ea typeface="Source Sans Pro" panose="020B0503030403020204" pitchFamily="34" charset="0"/>
              </a:defRPr>
            </a:lvl1pPr>
          </a:lstStyle>
          <a:p>
            <a:fld id="{A807F21D-6A63-4E75-89AA-A3F521749085}" type="slidenum">
              <a:rPr lang="fi-FI" smtClean="0"/>
              <a:pPr/>
              <a:t>‹#›</a:t>
            </a:fld>
            <a:endParaRPr lang="fi-FI"/>
          </a:p>
        </p:txBody>
      </p:sp>
      <p:sp>
        <p:nvSpPr>
          <p:cNvPr id="8" name="Tekstin paikkamerkki 7">
            <a:extLst>
              <a:ext uri="{FF2B5EF4-FFF2-40B4-BE49-F238E27FC236}">
                <a16:creationId xmlns:a16="http://schemas.microsoft.com/office/drawing/2014/main" id="{884D4D8D-45A5-E74C-2E65-9F8E1F23935F}"/>
              </a:ext>
            </a:extLst>
          </p:cNvPr>
          <p:cNvSpPr>
            <a:spLocks noGrp="1"/>
          </p:cNvSpPr>
          <p:nvPr>
            <p:ph type="body" idx="1"/>
          </p:nvPr>
        </p:nvSpPr>
        <p:spPr>
          <a:xfrm>
            <a:off x="551384" y="1556792"/>
            <a:ext cx="11089232" cy="4536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4"/>
            <a:endParaRPr lang="fi-FI"/>
          </a:p>
        </p:txBody>
      </p:sp>
    </p:spTree>
    <p:extLst>
      <p:ext uri="{BB962C8B-B14F-4D97-AF65-F5344CB8AC3E}">
        <p14:creationId xmlns:p14="http://schemas.microsoft.com/office/powerpoint/2010/main" val="132931173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819" r:id="rId29"/>
  </p:sldLayoutIdLst>
  <p:hf sldNum="0" hdr="0" ftr="0" dt="0"/>
  <p:txStyles>
    <p:title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p:titleStyle>
    <p:body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79376" y="299195"/>
            <a:ext cx="11161240" cy="1080120"/>
          </a:xfrm>
          <a:prstGeom prst="rect">
            <a:avLst/>
          </a:prstGeom>
        </p:spPr>
        <p:txBody>
          <a:bodyPr vert="horz" lIns="91440" tIns="45720" rIns="91440" bIns="45720" rtlCol="0" anchor="ctr">
            <a:normAutofit/>
          </a:bodyPr>
          <a:lstStyle/>
          <a:p>
            <a:r>
              <a:rPr lang="fi-FI" dirty="0"/>
              <a:t>Lisää otsikko</a:t>
            </a:r>
          </a:p>
        </p:txBody>
      </p:sp>
      <p:sp>
        <p:nvSpPr>
          <p:cNvPr id="4" name="Alatunnisteen paikkamerkki 3">
            <a:extLst>
              <a:ext uri="{FF2B5EF4-FFF2-40B4-BE49-F238E27FC236}">
                <a16:creationId xmlns:a16="http://schemas.microsoft.com/office/drawing/2014/main" id="{2F5C381D-6702-2D6E-7D19-8A1EC9164ECE}"/>
              </a:ext>
              <a:ext uri="{C183D7F6-B498-43B3-948B-1728B52AA6E4}">
                <adec:decorative xmlns:adec="http://schemas.microsoft.com/office/drawing/2017/decorative" val="1"/>
              </a:ext>
            </a:extLst>
          </p:cNvPr>
          <p:cNvSpPr>
            <a:spLocks noGrp="1"/>
          </p:cNvSpPr>
          <p:nvPr>
            <p:ph type="ftr" sz="quarter" idx="3"/>
          </p:nvPr>
        </p:nvSpPr>
        <p:spPr>
          <a:xfrm>
            <a:off x="3359696" y="6448251"/>
            <a:ext cx="5472608" cy="282577"/>
          </a:xfrm>
          <a:prstGeom prst="rect">
            <a:avLst/>
          </a:prstGeom>
        </p:spPr>
        <p:txBody>
          <a:bodyPr vert="horz" lIns="91440" tIns="45720" rIns="91440" bIns="45720" rtlCol="0" anchor="ctr"/>
          <a:lstStyle>
            <a:lvl1pPr algn="ctr">
              <a:defRPr sz="1050" b="1">
                <a:solidFill>
                  <a:schemeClr val="accent1"/>
                </a:solidFill>
                <a:latin typeface="Titillium Web" panose="00000300000000000000" pitchFamily="2" charset="0"/>
              </a:defRPr>
            </a:lvl1pPr>
          </a:lstStyle>
          <a:p>
            <a:r>
              <a:rPr lang="fi-FI" dirty="0">
                <a:solidFill>
                  <a:schemeClr val="accent2"/>
                </a:solidFill>
              </a:rPr>
              <a:t>Uudenmaan liitto </a:t>
            </a:r>
            <a:r>
              <a:rPr lang="fi-FI" dirty="0"/>
              <a:t>| </a:t>
            </a:r>
            <a:r>
              <a:rPr lang="fi-FI" dirty="0" err="1">
                <a:solidFill>
                  <a:schemeClr val="accent2"/>
                </a:solidFill>
              </a:rPr>
              <a:t>Nylands</a:t>
            </a:r>
            <a:r>
              <a:rPr lang="fi-FI" dirty="0">
                <a:solidFill>
                  <a:schemeClr val="accent2"/>
                </a:solidFill>
              </a:rPr>
              <a:t> </a:t>
            </a:r>
            <a:r>
              <a:rPr lang="fi-FI" dirty="0" err="1">
                <a:solidFill>
                  <a:schemeClr val="accent2"/>
                </a:solidFill>
              </a:rPr>
              <a:t>förbund</a:t>
            </a:r>
            <a:r>
              <a:rPr lang="fi-FI" dirty="0">
                <a:solidFill>
                  <a:schemeClr val="accent2"/>
                </a:solidFill>
              </a:rPr>
              <a:t> </a:t>
            </a:r>
            <a:r>
              <a:rPr lang="fi-FI" dirty="0"/>
              <a:t>| </a:t>
            </a:r>
            <a:r>
              <a:rPr lang="fi-FI" dirty="0">
                <a:solidFill>
                  <a:schemeClr val="accent2"/>
                </a:solidFill>
              </a:rPr>
              <a:t>Helsinki-Uusimaa </a:t>
            </a:r>
            <a:r>
              <a:rPr lang="fi-FI" dirty="0" err="1">
                <a:solidFill>
                  <a:schemeClr val="accent2"/>
                </a:solidFill>
              </a:rPr>
              <a:t>Regional</a:t>
            </a:r>
            <a:r>
              <a:rPr lang="fi-FI" dirty="0">
                <a:solidFill>
                  <a:schemeClr val="accent2"/>
                </a:solidFill>
              </a:rPr>
              <a:t> </a:t>
            </a:r>
            <a:r>
              <a:rPr lang="fi-FI" dirty="0" err="1">
                <a:solidFill>
                  <a:schemeClr val="accent2"/>
                </a:solidFill>
              </a:rPr>
              <a:t>Council</a:t>
            </a:r>
            <a:endParaRPr lang="fi-FI" dirty="0">
              <a:solidFill>
                <a:schemeClr val="accent2"/>
              </a:solidFill>
            </a:endParaRPr>
          </a:p>
        </p:txBody>
      </p:sp>
      <p:sp>
        <p:nvSpPr>
          <p:cNvPr id="5" name="Dian numeron paikkamerkki 4">
            <a:extLst>
              <a:ext uri="{FF2B5EF4-FFF2-40B4-BE49-F238E27FC236}">
                <a16:creationId xmlns:a16="http://schemas.microsoft.com/office/drawing/2014/main" id="{AB4EECB2-66BA-079B-47DA-25C377610443}"/>
              </a:ext>
              <a:ext uri="{C183D7F6-B498-43B3-948B-1728B52AA6E4}">
                <adec:decorative xmlns:adec="http://schemas.microsoft.com/office/drawing/2017/decorative" val="1"/>
              </a:ext>
            </a:extLst>
          </p:cNvPr>
          <p:cNvSpPr>
            <a:spLocks noGrp="1"/>
          </p:cNvSpPr>
          <p:nvPr>
            <p:ph type="sldNum" sz="quarter" idx="4"/>
          </p:nvPr>
        </p:nvSpPr>
        <p:spPr>
          <a:xfrm>
            <a:off x="10704512" y="6448251"/>
            <a:ext cx="1159024" cy="365125"/>
          </a:xfrm>
          <a:prstGeom prst="rect">
            <a:avLst/>
          </a:prstGeom>
        </p:spPr>
        <p:txBody>
          <a:bodyPr vert="horz" lIns="91440" tIns="45720" rIns="91440" bIns="45720" rtlCol="0" anchor="ctr"/>
          <a:lstStyle>
            <a:lvl1pPr algn="r">
              <a:defRPr sz="1050">
                <a:solidFill>
                  <a:schemeClr val="tx1">
                    <a:tint val="75000"/>
                  </a:schemeClr>
                </a:solidFill>
                <a:latin typeface="Source Sans Pro" panose="020B0503030403020204" pitchFamily="34" charset="0"/>
                <a:ea typeface="Source Sans Pro" panose="020B0503030403020204" pitchFamily="34" charset="0"/>
              </a:defRPr>
            </a:lvl1pPr>
          </a:lstStyle>
          <a:p>
            <a:fld id="{A807F21D-6A63-4E75-89AA-A3F521749085}" type="slidenum">
              <a:rPr lang="fi-FI" smtClean="0"/>
              <a:pPr/>
              <a:t>‹#›</a:t>
            </a:fld>
            <a:endParaRPr lang="fi-FI" dirty="0"/>
          </a:p>
        </p:txBody>
      </p:sp>
      <p:sp>
        <p:nvSpPr>
          <p:cNvPr id="8" name="Tekstin paikkamerkki 7">
            <a:extLst>
              <a:ext uri="{FF2B5EF4-FFF2-40B4-BE49-F238E27FC236}">
                <a16:creationId xmlns:a16="http://schemas.microsoft.com/office/drawing/2014/main" id="{884D4D8D-45A5-E74C-2E65-9F8E1F23935F}"/>
              </a:ext>
            </a:extLst>
          </p:cNvPr>
          <p:cNvSpPr>
            <a:spLocks noGrp="1"/>
          </p:cNvSpPr>
          <p:nvPr>
            <p:ph type="body" idx="1"/>
          </p:nvPr>
        </p:nvSpPr>
        <p:spPr>
          <a:xfrm>
            <a:off x="551384" y="1556792"/>
            <a:ext cx="11089232" cy="453650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4"/>
            <a:endParaRPr lang="fi-FI" dirty="0"/>
          </a:p>
        </p:txBody>
      </p:sp>
    </p:spTree>
    <p:extLst>
      <p:ext uri="{BB962C8B-B14F-4D97-AF65-F5344CB8AC3E}">
        <p14:creationId xmlns:p14="http://schemas.microsoft.com/office/powerpoint/2010/main" val="317558061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Lst>
  <p:hf sldNum="0" hdr="0" ftr="0" dt="0"/>
  <p:txStyles>
    <p:title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p:titleStyle>
    <p:body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2.svg"/><Relationship Id="rId2" Type="http://schemas.openxmlformats.org/officeDocument/2006/relationships/oleObject" Target="../embeddings/oleObject2.bin"/><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hyperlink" Target="https://www.motiva.fi/ajankohtaista/koulutukset/vahapaastoiset_tyokoneet_-koulutuskokonaisuus" TargetMode="External"/><Relationship Id="rId4" Type="http://schemas.openxmlformats.org/officeDocument/2006/relationships/hyperlink" Target="https://julkaisut.valtioneuvosto.fi/handle/10024/16437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3.bin"/><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sv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svg"/><Relationship Id="rId12" Type="http://schemas.openxmlformats.org/officeDocument/2006/relationships/image" Target="../media/image54.svg"/><Relationship Id="rId17" Type="http://schemas.openxmlformats.org/officeDocument/2006/relationships/image" Target="../media/image59.svg"/><Relationship Id="rId25" Type="http://schemas.openxmlformats.org/officeDocument/2006/relationships/image" Target="../media/image67.png"/><Relationship Id="rId2" Type="http://schemas.openxmlformats.org/officeDocument/2006/relationships/notesSlide" Target="../notesSlides/notesSlide6.xml"/><Relationship Id="rId16" Type="http://schemas.openxmlformats.org/officeDocument/2006/relationships/image" Target="../media/image58.png"/><Relationship Id="rId20" Type="http://schemas.openxmlformats.org/officeDocument/2006/relationships/image" Target="../media/image62.svg"/><Relationship Id="rId1" Type="http://schemas.openxmlformats.org/officeDocument/2006/relationships/slideLayout" Target="../slideLayouts/slideLayout6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png"/><Relationship Id="rId10" Type="http://schemas.openxmlformats.org/officeDocument/2006/relationships/image" Target="../media/image52.svg"/><Relationship Id="rId19" Type="http://schemas.openxmlformats.org/officeDocument/2006/relationships/image" Target="../media/image61.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image" Target="../media/image6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jpe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83.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hyperlink" Target="https://www.eurahoitusneuvonta.fi/etusivu" TargetMode="External"/><Relationship Id="rId2" Type="http://schemas.openxmlformats.org/officeDocument/2006/relationships/notesSlide" Target="../notesSlides/notesSlide47.xml"/><Relationship Id="rId1" Type="http://schemas.openxmlformats.org/officeDocument/2006/relationships/slideLayout" Target="../slideLayouts/slideLayout103.xml"/><Relationship Id="rId6" Type="http://schemas.openxmlformats.org/officeDocument/2006/relationships/hyperlink" Target="https://rakennerahastot.fi/etela-suomi" TargetMode="External"/><Relationship Id="rId5" Type="http://schemas.openxmlformats.org/officeDocument/2006/relationships/hyperlink" Target="https://rakennerahastot.fi/interreg-ohjelmat" TargetMode="External"/><Relationship Id="rId4" Type="http://schemas.openxmlformats.org/officeDocument/2006/relationships/hyperlink" Target="https://miro.com/app/board/uXjVMGFsPMM=/?share_link_id=831540845127"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6.xml"/><Relationship Id="rId5" Type="http://schemas.openxmlformats.org/officeDocument/2006/relationships/image" Target="../media/image99.svg"/><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83.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8A2D63-690C-B51D-B797-3F60CC9320FF}"/>
              </a:ext>
            </a:extLst>
          </p:cNvPr>
          <p:cNvSpPr>
            <a:spLocks noGrp="1"/>
          </p:cNvSpPr>
          <p:nvPr>
            <p:ph type="title"/>
          </p:nvPr>
        </p:nvSpPr>
        <p:spPr/>
        <p:txBody>
          <a:bodyPr/>
          <a:lstStyle/>
          <a:p>
            <a:r>
              <a:rPr lang="fi-FI" sz="4000" dirty="0"/>
              <a:t>Uudenmaan liiton ilmastotyöpajasarja</a:t>
            </a:r>
          </a:p>
        </p:txBody>
      </p:sp>
      <p:sp>
        <p:nvSpPr>
          <p:cNvPr id="3" name="Tekstin paikkamerkki 2">
            <a:extLst>
              <a:ext uri="{FF2B5EF4-FFF2-40B4-BE49-F238E27FC236}">
                <a16:creationId xmlns:a16="http://schemas.microsoft.com/office/drawing/2014/main" id="{70887F26-B0DB-E38F-6AC0-C6A4283091E2}"/>
              </a:ext>
            </a:extLst>
          </p:cNvPr>
          <p:cNvSpPr>
            <a:spLocks noGrp="1"/>
          </p:cNvSpPr>
          <p:nvPr>
            <p:ph type="body" sz="quarter" idx="10"/>
          </p:nvPr>
        </p:nvSpPr>
        <p:spPr>
          <a:xfrm>
            <a:off x="5865113" y="4638921"/>
            <a:ext cx="5688632" cy="914743"/>
          </a:xfrm>
        </p:spPr>
        <p:txBody>
          <a:bodyPr>
            <a:normAutofit lnSpcReduction="10000"/>
          </a:bodyPr>
          <a:lstStyle/>
          <a:p>
            <a:r>
              <a:rPr lang="fi-FI" sz="2400" dirty="0"/>
              <a:t>Nurmijärven malli</a:t>
            </a:r>
            <a:endParaRPr lang="fi-FI" dirty="0"/>
          </a:p>
          <a:p>
            <a:r>
              <a:rPr lang="fi-FI" dirty="0"/>
              <a:t>Koonnut: ilmastoratkaisija Erik Nyroos</a:t>
            </a:r>
          </a:p>
        </p:txBody>
      </p:sp>
      <p:pic>
        <p:nvPicPr>
          <p:cNvPr id="5" name="Kuva 4" descr="Ympäristöministeriön logo.">
            <a:extLst>
              <a:ext uri="{FF2B5EF4-FFF2-40B4-BE49-F238E27FC236}">
                <a16:creationId xmlns:a16="http://schemas.microsoft.com/office/drawing/2014/main" id="{FD3D8DCA-6608-DB12-DD9C-ADD8A8C2F12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265826" y="5897366"/>
            <a:ext cx="2770605" cy="831803"/>
          </a:xfrm>
          <a:prstGeom prst="rect">
            <a:avLst/>
          </a:prstGeom>
        </p:spPr>
      </p:pic>
    </p:spTree>
    <p:extLst>
      <p:ext uri="{BB962C8B-B14F-4D97-AF65-F5344CB8AC3E}">
        <p14:creationId xmlns:p14="http://schemas.microsoft.com/office/powerpoint/2010/main" val="2241579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9438F6-2398-62E8-0760-C6887B07B916}"/>
              </a:ext>
            </a:extLst>
          </p:cNvPr>
          <p:cNvSpPr>
            <a:spLocks noGrp="1"/>
          </p:cNvSpPr>
          <p:nvPr>
            <p:ph type="title"/>
          </p:nvPr>
        </p:nvSpPr>
        <p:spPr/>
        <p:txBody>
          <a:bodyPr/>
          <a:lstStyle/>
          <a:p>
            <a:r>
              <a:rPr lang="fi-FI" dirty="0"/>
              <a:t>Esimerkkejä työpajoissa tuotetusta materiaaleista</a:t>
            </a:r>
          </a:p>
        </p:txBody>
      </p:sp>
      <p:sp>
        <p:nvSpPr>
          <p:cNvPr id="4" name="Alatunnisteen paikkamerkki 3">
            <a:extLst>
              <a:ext uri="{FF2B5EF4-FFF2-40B4-BE49-F238E27FC236}">
                <a16:creationId xmlns:a16="http://schemas.microsoft.com/office/drawing/2014/main" id="{E74CB7F8-670A-1B27-A399-529F06139E72}"/>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5" name="Dian numeron paikkamerkki 4">
            <a:extLst>
              <a:ext uri="{FF2B5EF4-FFF2-40B4-BE49-F238E27FC236}">
                <a16:creationId xmlns:a16="http://schemas.microsoft.com/office/drawing/2014/main" id="{1D7A38A4-3E0C-8F8A-F230-4E7776E1BFAA}"/>
              </a:ext>
            </a:extLst>
          </p:cNvPr>
          <p:cNvSpPr>
            <a:spLocks noGrp="1"/>
          </p:cNvSpPr>
          <p:nvPr>
            <p:ph type="sldNum" sz="quarter" idx="11"/>
          </p:nvPr>
        </p:nvSpPr>
        <p:spPr/>
        <p:txBody>
          <a:bodyPr/>
          <a:lstStyle/>
          <a:p>
            <a:fld id="{A807F21D-6A63-4E75-89AA-A3F521749085}" type="slidenum">
              <a:rPr lang="fi-FI" smtClean="0"/>
              <a:pPr/>
              <a:t>10</a:t>
            </a:fld>
            <a:endParaRPr lang="fi-FI"/>
          </a:p>
        </p:txBody>
      </p:sp>
    </p:spTree>
    <p:extLst>
      <p:ext uri="{BB962C8B-B14F-4D97-AF65-F5344CB8AC3E}">
        <p14:creationId xmlns:p14="http://schemas.microsoft.com/office/powerpoint/2010/main" val="80351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80B7A62-E5BF-5DDC-9E6A-EA03E1A97EEF}"/>
              </a:ext>
            </a:extLst>
          </p:cNvPr>
          <p:cNvSpPr>
            <a:spLocks noGrp="1"/>
          </p:cNvSpPr>
          <p:nvPr>
            <p:ph type="title"/>
          </p:nvPr>
        </p:nvSpPr>
        <p:spPr>
          <a:xfrm rot="16200000">
            <a:off x="-1530518" y="4377460"/>
            <a:ext cx="3877297" cy="525648"/>
          </a:xfrm>
        </p:spPr>
        <p:txBody>
          <a:bodyPr>
            <a:normAutofit/>
          </a:bodyPr>
          <a:lstStyle/>
          <a:p>
            <a:r>
              <a:rPr lang="fi-FI" sz="2400" dirty="0"/>
              <a:t>Tavoitteen sanoittaminen</a:t>
            </a:r>
          </a:p>
        </p:txBody>
      </p:sp>
      <p:graphicFrame>
        <p:nvGraphicFramePr>
          <p:cNvPr id="2" name="Objekti 1" descr="Nurmijärvi on hiilineutraali vuonna 2035. Kunnan tärkeimmät keinot hiilineutraaliuden saavuttamiseen ovat päästötön liikenne, kestävät hankinnat ja &quot;hiilikasvatus&quot;. Nurmijärven ilmastotyö tunnetaan onnistumisistaan ilmastoviestinnässä, osallistamisessa ja yhteistyössä. ">
            <a:extLst>
              <a:ext uri="{FF2B5EF4-FFF2-40B4-BE49-F238E27FC236}">
                <a16:creationId xmlns:a16="http://schemas.microsoft.com/office/drawing/2014/main" id="{2E07DC0F-2A04-A8F7-6AF5-49F43A2D0729}"/>
              </a:ext>
            </a:extLst>
          </p:cNvPr>
          <p:cNvGraphicFramePr>
            <a:graphicFrameLocks noChangeAspect="1"/>
          </p:cNvGraphicFramePr>
          <p:nvPr>
            <p:extLst>
              <p:ext uri="{D42A27DB-BD31-4B8C-83A1-F6EECF244321}">
                <p14:modId xmlns:p14="http://schemas.microsoft.com/office/powerpoint/2010/main" val="2747749707"/>
              </p:ext>
            </p:extLst>
          </p:nvPr>
        </p:nvGraphicFramePr>
        <p:xfrm>
          <a:off x="863600" y="488950"/>
          <a:ext cx="10464800" cy="7397756"/>
        </p:xfrm>
        <a:graphic>
          <a:graphicData uri="http://schemas.openxmlformats.org/presentationml/2006/ole">
            <mc:AlternateContent xmlns:mc="http://schemas.openxmlformats.org/markup-compatibility/2006">
              <mc:Choice xmlns:v="urn:schemas-microsoft-com:vml" Requires="v">
                <p:oleObj name="Acrobat Document" r:id="rId2" imgW="11344071" imgH="8019731" progId="AcroExch.Document.DC">
                  <p:embed/>
                </p:oleObj>
              </mc:Choice>
              <mc:Fallback>
                <p:oleObj name="Acrobat Document" r:id="rId2" imgW="11344071" imgH="8019731" progId="AcroExch.Document.DC">
                  <p:embed/>
                  <p:pic>
                    <p:nvPicPr>
                      <p:cNvPr id="2" name="Objekti 1">
                        <a:extLst>
                          <a:ext uri="{FF2B5EF4-FFF2-40B4-BE49-F238E27FC236}">
                            <a16:creationId xmlns:a16="http://schemas.microsoft.com/office/drawing/2014/main" id="{2E07DC0F-2A04-A8F7-6AF5-49F43A2D0729}"/>
                          </a:ext>
                        </a:extLst>
                      </p:cNvPr>
                      <p:cNvPicPr/>
                      <p:nvPr/>
                    </p:nvPicPr>
                    <p:blipFill>
                      <a:blip r:embed="rId3"/>
                      <a:stretch>
                        <a:fillRect/>
                      </a:stretch>
                    </p:blipFill>
                    <p:spPr>
                      <a:xfrm>
                        <a:off x="863600" y="488950"/>
                        <a:ext cx="10464800" cy="7397756"/>
                      </a:xfrm>
                      <a:prstGeom prst="rect">
                        <a:avLst/>
                      </a:prstGeom>
                    </p:spPr>
                  </p:pic>
                </p:oleObj>
              </mc:Fallback>
            </mc:AlternateContent>
          </a:graphicData>
        </a:graphic>
      </p:graphicFrame>
    </p:spTree>
    <p:extLst>
      <p:ext uri="{BB962C8B-B14F-4D97-AF65-F5344CB8AC3E}">
        <p14:creationId xmlns:p14="http://schemas.microsoft.com/office/powerpoint/2010/main" val="2025175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4010E09-6AAB-ACAF-DED6-067049B3E667}"/>
              </a:ext>
            </a:extLst>
          </p:cNvPr>
          <p:cNvSpPr txBox="1">
            <a:spLocks noGrp="1"/>
          </p:cNvSpPr>
          <p:nvPr>
            <p:ph type="title" idx="4294967295"/>
          </p:nvPr>
        </p:nvSpPr>
        <p:spPr>
          <a:xfrm rot="16200000">
            <a:off x="-1530518" y="4377460"/>
            <a:ext cx="3877297" cy="5256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400" b="1" i="0" u="none" strike="noStrike" kern="1200" cap="none" spc="0" normalizeH="0" baseline="0" noProof="0" dirty="0">
                <a:ln>
                  <a:noFill/>
                </a:ln>
                <a:solidFill>
                  <a:schemeClr val="tx1"/>
                </a:solidFill>
                <a:effectLst/>
                <a:uLnTx/>
                <a:uFillTx/>
                <a:latin typeface="Titillium Web" panose="00000300000000000000" pitchFamily="2" charset="0"/>
                <a:ea typeface="+mj-ea"/>
                <a:cs typeface="+mj-cs"/>
              </a:rPr>
              <a:t>Ilmastotyön miellekartta</a:t>
            </a:r>
          </a:p>
        </p:txBody>
      </p:sp>
      <p:pic>
        <p:nvPicPr>
          <p:cNvPr id="2" name="Kuva 1" descr="Miellekartta, jossa on ilmastotyön nykytilanne keskellä ja reunoille lähtee viivat mm. ruuan tuotannosta ja kulutuksesta, hiilensidonnasta sekä liikkumisesta. Asioiden kohdalla post-it-lappuja.">
            <a:extLst>
              <a:ext uri="{FF2B5EF4-FFF2-40B4-BE49-F238E27FC236}">
                <a16:creationId xmlns:a16="http://schemas.microsoft.com/office/drawing/2014/main" id="{EEDE926F-17F3-434F-2F41-66D0E56D3A9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6200000">
            <a:off x="2867025" y="-876300"/>
            <a:ext cx="6457950" cy="8610600"/>
          </a:xfrm>
          <a:prstGeom prst="rect">
            <a:avLst/>
          </a:prstGeom>
        </p:spPr>
      </p:pic>
    </p:spTree>
    <p:extLst>
      <p:ext uri="{BB962C8B-B14F-4D97-AF65-F5344CB8AC3E}">
        <p14:creationId xmlns:p14="http://schemas.microsoft.com/office/powerpoint/2010/main" val="14084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734D95-17D1-752A-14C5-ADEEA11DFB79}"/>
              </a:ext>
            </a:extLst>
          </p:cNvPr>
          <p:cNvSpPr>
            <a:spLocks noGrp="1"/>
          </p:cNvSpPr>
          <p:nvPr>
            <p:ph type="title"/>
          </p:nvPr>
        </p:nvSpPr>
        <p:spPr>
          <a:xfrm>
            <a:off x="693978" y="188640"/>
            <a:ext cx="3363672" cy="1080120"/>
          </a:xfrm>
        </p:spPr>
        <p:txBody>
          <a:bodyPr>
            <a:normAutofit fontScale="90000"/>
          </a:bodyPr>
          <a:lstStyle/>
          <a:p>
            <a:r>
              <a:rPr lang="fi-FI"/>
              <a:t>Ilmastokasvatus ja -oppiminen</a:t>
            </a:r>
          </a:p>
        </p:txBody>
      </p:sp>
      <p:sp>
        <p:nvSpPr>
          <p:cNvPr id="3" name="Otsikko 2">
            <a:extLst>
              <a:ext uri="{FF2B5EF4-FFF2-40B4-BE49-F238E27FC236}">
                <a16:creationId xmlns:a16="http://schemas.microsoft.com/office/drawing/2014/main" id="{99263BC1-6361-C474-28AA-97CE94FF141B}"/>
              </a:ext>
            </a:extLst>
          </p:cNvPr>
          <p:cNvSpPr txBox="1">
            <a:spLocks/>
          </p:cNvSpPr>
          <p:nvPr/>
        </p:nvSpPr>
        <p:spPr>
          <a:xfrm rot="16200000">
            <a:off x="-1530518" y="4377460"/>
            <a:ext cx="3877297" cy="52564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a:lstStyle>
          <a:p>
            <a:r>
              <a:rPr lang="fi-FI" sz="2400" dirty="0"/>
              <a:t>Toimenpiteiden nelikenttä</a:t>
            </a:r>
          </a:p>
        </p:txBody>
      </p:sp>
      <p:pic>
        <p:nvPicPr>
          <p:cNvPr id="4" name="Kuva 3" descr="Paperi, johon merkitty akselistolle suuri vaikuttavuus ylös, alas pieni vaikuttavuus, vasemmalle vaikea toteuttaa, oikealle helppo toteuttaa. Sijoitettu erilaisia posti-it-lappuja sen mukaan, miten iso vaikuttavuus on ja miten helppo tai vaikea on toteuttaa.">
            <a:extLst>
              <a:ext uri="{FF2B5EF4-FFF2-40B4-BE49-F238E27FC236}">
                <a16:creationId xmlns:a16="http://schemas.microsoft.com/office/drawing/2014/main" id="{D5E570EB-FE2D-E66F-DBBE-2DB0DE42AB5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20430" y="306828"/>
            <a:ext cx="8138220" cy="6103665"/>
          </a:xfrm>
          <a:prstGeom prst="rect">
            <a:avLst/>
          </a:prstGeom>
        </p:spPr>
      </p:pic>
    </p:spTree>
    <p:extLst>
      <p:ext uri="{BB962C8B-B14F-4D97-AF65-F5344CB8AC3E}">
        <p14:creationId xmlns:p14="http://schemas.microsoft.com/office/powerpoint/2010/main" val="3608502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2">
            <a:extLst>
              <a:ext uri="{FF2B5EF4-FFF2-40B4-BE49-F238E27FC236}">
                <a16:creationId xmlns:a16="http://schemas.microsoft.com/office/drawing/2014/main" id="{79201E55-C83A-18DB-7D70-8835BD0B7A5D}"/>
              </a:ext>
            </a:extLst>
          </p:cNvPr>
          <p:cNvSpPr txBox="1">
            <a:spLocks noGrp="1"/>
          </p:cNvSpPr>
          <p:nvPr>
            <p:ph type="title" idx="4294967295"/>
          </p:nvPr>
        </p:nvSpPr>
        <p:spPr>
          <a:xfrm rot="16200000">
            <a:off x="-1530518" y="4377460"/>
            <a:ext cx="3877297" cy="5256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400" b="1" i="0" u="none" strike="noStrike" kern="1200" cap="none" spc="0" normalizeH="0" baseline="0" noProof="0" dirty="0">
                <a:ln>
                  <a:noFill/>
                </a:ln>
                <a:solidFill>
                  <a:schemeClr val="tx1"/>
                </a:solidFill>
                <a:effectLst/>
                <a:uLnTx/>
                <a:uFillTx/>
                <a:latin typeface="Titillium Web" panose="00000300000000000000" pitchFamily="2" charset="0"/>
                <a:ea typeface="+mj-ea"/>
                <a:cs typeface="+mj-cs"/>
              </a:rPr>
              <a:t>Toimenpidekortit</a:t>
            </a:r>
          </a:p>
        </p:txBody>
      </p:sp>
      <p:graphicFrame>
        <p:nvGraphicFramePr>
          <p:cNvPr id="2" name="Objekti 1" descr="Toimenpidekortti, jossa on sen nimi ja kuvaus, vastuutahot, tarvittavat resurssit, aikataulu, muuta huomioitavaa sekä visuaalinen kuvaus tai prosessi. Tässä kuvattu kunnan työkoneiden uusimista vähäpäästöisiksi. ">
            <a:extLst>
              <a:ext uri="{FF2B5EF4-FFF2-40B4-BE49-F238E27FC236}">
                <a16:creationId xmlns:a16="http://schemas.microsoft.com/office/drawing/2014/main" id="{04E9C405-8EB6-6982-C845-C9ABA02409B8}"/>
              </a:ext>
            </a:extLst>
          </p:cNvPr>
          <p:cNvGraphicFramePr>
            <a:graphicFrameLocks noChangeAspect="1"/>
          </p:cNvGraphicFramePr>
          <p:nvPr>
            <p:extLst>
              <p:ext uri="{D42A27DB-BD31-4B8C-83A1-F6EECF244321}">
                <p14:modId xmlns:p14="http://schemas.microsoft.com/office/powerpoint/2010/main" val="873777965"/>
              </p:ext>
            </p:extLst>
          </p:nvPr>
        </p:nvGraphicFramePr>
        <p:xfrm>
          <a:off x="473075" y="719931"/>
          <a:ext cx="7664450" cy="5418138"/>
        </p:xfrm>
        <a:graphic>
          <a:graphicData uri="http://schemas.openxmlformats.org/presentationml/2006/ole">
            <mc:AlternateContent xmlns:mc="http://schemas.openxmlformats.org/markup-compatibility/2006">
              <mc:Choice xmlns:v="urn:schemas-microsoft-com:vml" Requires="v">
                <p:oleObj name="Acrobat Document" r:id="rId2" imgW="11343887" imgH="8019722" progId="AcroExch.Document.DC">
                  <p:embed/>
                </p:oleObj>
              </mc:Choice>
              <mc:Fallback>
                <p:oleObj name="Acrobat Document" r:id="rId2" imgW="11343887" imgH="8019722" progId="AcroExch.Document.DC">
                  <p:embed/>
                  <p:pic>
                    <p:nvPicPr>
                      <p:cNvPr id="2" name="Objekti 1">
                        <a:extLst>
                          <a:ext uri="{FF2B5EF4-FFF2-40B4-BE49-F238E27FC236}">
                            <a16:creationId xmlns:a16="http://schemas.microsoft.com/office/drawing/2014/main" id="{04E9C405-8EB6-6982-C845-C9ABA02409B8}"/>
                          </a:ext>
                        </a:extLst>
                      </p:cNvPr>
                      <p:cNvPicPr/>
                      <p:nvPr/>
                    </p:nvPicPr>
                    <p:blipFill>
                      <a:blip r:embed="rId3"/>
                      <a:stretch>
                        <a:fillRect/>
                      </a:stretch>
                    </p:blipFill>
                    <p:spPr>
                      <a:xfrm>
                        <a:off x="473075" y="719931"/>
                        <a:ext cx="7664450" cy="5418138"/>
                      </a:xfrm>
                      <a:prstGeom prst="rect">
                        <a:avLst/>
                      </a:prstGeom>
                    </p:spPr>
                  </p:pic>
                </p:oleObj>
              </mc:Fallback>
            </mc:AlternateContent>
          </a:graphicData>
        </a:graphic>
      </p:graphicFrame>
      <p:sp>
        <p:nvSpPr>
          <p:cNvPr id="3" name="Otsikko 2">
            <a:extLst>
              <a:ext uri="{FF2B5EF4-FFF2-40B4-BE49-F238E27FC236}">
                <a16:creationId xmlns:a16="http://schemas.microsoft.com/office/drawing/2014/main" id="{E6153FF0-F010-D7C4-5D68-D9FAFD305908}"/>
              </a:ext>
            </a:extLst>
          </p:cNvPr>
          <p:cNvSpPr txBox="1">
            <a:spLocks/>
          </p:cNvSpPr>
          <p:nvPr/>
        </p:nvSpPr>
        <p:spPr>
          <a:xfrm>
            <a:off x="7846367" y="1318720"/>
            <a:ext cx="3563292" cy="1080120"/>
          </a:xfrm>
          <a:prstGeom prst="rect">
            <a:avLst/>
          </a:prstGeom>
        </p:spPr>
        <p:txBody>
          <a:bodyPr>
            <a:noAutofit/>
          </a:bodyPr>
          <a:lst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a:lstStyle>
          <a:p>
            <a:r>
              <a:rPr lang="fi-FI" sz="2400"/>
              <a:t>Uudenmaan liiton asiantuntijoiden huomioita</a:t>
            </a:r>
          </a:p>
        </p:txBody>
      </p:sp>
      <p:sp>
        <p:nvSpPr>
          <p:cNvPr id="4" name="Tekstin paikkamerkki 3">
            <a:extLst>
              <a:ext uri="{FF2B5EF4-FFF2-40B4-BE49-F238E27FC236}">
                <a16:creationId xmlns:a16="http://schemas.microsoft.com/office/drawing/2014/main" id="{60D3A970-ACCD-9AA8-C26E-B102BEFD70DB}"/>
              </a:ext>
            </a:extLst>
          </p:cNvPr>
          <p:cNvSpPr txBox="1">
            <a:spLocks/>
          </p:cNvSpPr>
          <p:nvPr/>
        </p:nvSpPr>
        <p:spPr>
          <a:xfrm>
            <a:off x="7846367" y="2557735"/>
            <a:ext cx="3563292" cy="3172842"/>
          </a:xfrm>
          <a:prstGeom prst="rect">
            <a:avLst/>
          </a:prstGeom>
        </p:spPr>
        <p:txBody>
          <a:bodyPr lIns="91440" tIns="45720" rIns="91440" bIns="45720" anchor="t"/>
          <a:lst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i-FI" sz="1600" b="1"/>
              <a:t>Tueksi:</a:t>
            </a:r>
            <a:br>
              <a:rPr lang="fi-FI" sz="1600"/>
            </a:br>
            <a:r>
              <a:rPr lang="fi-FI" sz="1600">
                <a:hlinkClick r:id="rId4"/>
              </a:rPr>
              <a:t>Työkoneiden kustannustehokkaat päästövähennyskeinot</a:t>
            </a:r>
            <a:br>
              <a:rPr lang="fi-FI" sz="1600"/>
            </a:br>
            <a:r>
              <a:rPr lang="fi-FI" sz="1600">
                <a:hlinkClick r:id="rId5"/>
              </a:rPr>
              <a:t>Motiva: Vähäpäästöiset työkoneet -koulutuskokonaisuus</a:t>
            </a:r>
            <a:endParaRPr lang="fi-FI" sz="1600"/>
          </a:p>
          <a:p>
            <a:r>
              <a:rPr lang="fi-FI" sz="1600" b="1">
                <a:cs typeface="Arial"/>
              </a:rPr>
              <a:t>Huomioitavaa:</a:t>
            </a:r>
            <a:br>
              <a:rPr lang="fi-FI" sz="1600" b="1">
                <a:cs typeface="Arial"/>
              </a:rPr>
            </a:br>
            <a:r>
              <a:rPr lang="fi-FI" sz="1600">
                <a:cs typeface="Arial"/>
              </a:rPr>
              <a:t>Työkoneita uusittaessa voi olla hyvä tarkastella mahdollisuuksia hyödyntää kunnan omia uusiutuvan polttoaineen resursseja, esimerkiksi jätevedestä tai biojätteistä tuotettua biokaasua. Näin voi olla mahdollista luoda suljettu ekosysteemi.</a:t>
            </a:r>
            <a:endParaRPr lang="fi-FI" sz="1600">
              <a:ea typeface="Source Sans Pro"/>
            </a:endParaRPr>
          </a:p>
        </p:txBody>
      </p:sp>
      <p:grpSp>
        <p:nvGrpSpPr>
          <p:cNvPr id="5" name="Ryhmä 4" descr="Vaikuttava ilmastoteko! Ja peukku ylöspäin.">
            <a:extLst>
              <a:ext uri="{FF2B5EF4-FFF2-40B4-BE49-F238E27FC236}">
                <a16:creationId xmlns:a16="http://schemas.microsoft.com/office/drawing/2014/main" id="{61C6D57A-28B0-32D6-0C5E-A413D41DC5FD}"/>
              </a:ext>
            </a:extLst>
          </p:cNvPr>
          <p:cNvGrpSpPr/>
          <p:nvPr/>
        </p:nvGrpSpPr>
        <p:grpSpPr>
          <a:xfrm rot="20739484">
            <a:off x="1079596" y="5411870"/>
            <a:ext cx="1285925" cy="1285925"/>
            <a:chOff x="8280224" y="4538979"/>
            <a:chExt cx="1781175" cy="1781175"/>
          </a:xfrm>
        </p:grpSpPr>
        <p:sp>
          <p:nvSpPr>
            <p:cNvPr id="6" name="Ellipsi 5">
              <a:extLst>
                <a:ext uri="{FF2B5EF4-FFF2-40B4-BE49-F238E27FC236}">
                  <a16:creationId xmlns:a16="http://schemas.microsoft.com/office/drawing/2014/main" id="{7E338F0C-4B6C-735E-5D27-82DA683352B5}"/>
                </a:ext>
              </a:extLst>
            </p:cNvPr>
            <p:cNvSpPr/>
            <p:nvPr/>
          </p:nvSpPr>
          <p:spPr>
            <a:xfrm>
              <a:off x="8280224" y="4538979"/>
              <a:ext cx="1781175" cy="1781175"/>
            </a:xfrm>
            <a:prstGeom prst="ellipse">
              <a:avLst/>
            </a:prstGeom>
            <a:solidFill>
              <a:schemeClr val="accent4">
                <a:lumMod val="60000"/>
                <a:lumOff val="40000"/>
              </a:schemeClr>
            </a:solidFill>
            <a:ln w="19050">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fi-FI"/>
            </a:p>
          </p:txBody>
        </p:sp>
        <p:pic>
          <p:nvPicPr>
            <p:cNvPr id="7" name="Kuva 6" descr="Peukalo pystyssä ääriviiva">
              <a:extLst>
                <a:ext uri="{FF2B5EF4-FFF2-40B4-BE49-F238E27FC236}">
                  <a16:creationId xmlns:a16="http://schemas.microsoft.com/office/drawing/2014/main" id="{F0F2F594-1537-1379-3369-CAD90830DB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3613" y="4562723"/>
              <a:ext cx="914400" cy="914400"/>
            </a:xfrm>
            <a:prstGeom prst="rect">
              <a:avLst/>
            </a:prstGeom>
          </p:spPr>
        </p:pic>
        <p:sp>
          <p:nvSpPr>
            <p:cNvPr id="8" name="Tekstiruutu 7">
              <a:extLst>
                <a:ext uri="{FF2B5EF4-FFF2-40B4-BE49-F238E27FC236}">
                  <a16:creationId xmlns:a16="http://schemas.microsoft.com/office/drawing/2014/main" id="{B469CB34-225D-9093-6B74-358C4822D6C5}"/>
                </a:ext>
              </a:extLst>
            </p:cNvPr>
            <p:cNvSpPr txBox="1"/>
            <p:nvPr/>
          </p:nvSpPr>
          <p:spPr>
            <a:xfrm>
              <a:off x="8474607" y="5414074"/>
              <a:ext cx="1392412" cy="554205"/>
            </a:xfrm>
            <a:prstGeom prst="rect">
              <a:avLst/>
            </a:prstGeom>
            <a:noFill/>
          </p:spPr>
          <p:txBody>
            <a:bodyPr wrap="square" rtlCol="0">
              <a:spAutoFit/>
            </a:bodyPr>
            <a:lstStyle/>
            <a:p>
              <a:pPr algn="ctr"/>
              <a:r>
                <a:rPr lang="fi-FI" sz="1000">
                  <a:latin typeface="Segoe UI Black" panose="020B0A02040204020203" pitchFamily="34" charset="0"/>
                  <a:ea typeface="Segoe UI Black" panose="020B0A02040204020203" pitchFamily="34" charset="0"/>
                  <a:cs typeface="Aharoni" panose="02010803020104030203" pitchFamily="2" charset="-79"/>
                </a:rPr>
                <a:t>Vaikuttava ilmastoteko!</a:t>
              </a:r>
            </a:p>
          </p:txBody>
        </p:sp>
      </p:grpSp>
    </p:spTree>
    <p:extLst>
      <p:ext uri="{BB962C8B-B14F-4D97-AF65-F5344CB8AC3E}">
        <p14:creationId xmlns:p14="http://schemas.microsoft.com/office/powerpoint/2010/main" val="239842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75EC6C1-5A82-2B0A-EA47-BB2ED852A751}"/>
              </a:ext>
            </a:extLst>
          </p:cNvPr>
          <p:cNvSpPr txBox="1">
            <a:spLocks noGrp="1"/>
          </p:cNvSpPr>
          <p:nvPr>
            <p:ph type="title" idx="4294967295"/>
          </p:nvPr>
        </p:nvSpPr>
        <p:spPr>
          <a:xfrm rot="16200000">
            <a:off x="-1530518" y="4377460"/>
            <a:ext cx="3877297" cy="5256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400" b="1" i="0" u="none" strike="noStrike" kern="1200" cap="none" spc="0" normalizeH="0" baseline="0" noProof="0" dirty="0">
                <a:ln>
                  <a:noFill/>
                </a:ln>
                <a:solidFill>
                  <a:schemeClr val="tx1"/>
                </a:solidFill>
                <a:effectLst/>
                <a:uLnTx/>
                <a:uFillTx/>
                <a:latin typeface="Titillium Web" panose="00000300000000000000" pitchFamily="2" charset="0"/>
                <a:ea typeface="+mj-ea"/>
                <a:cs typeface="+mj-cs"/>
              </a:rPr>
              <a:t>Ilmastotyön vuosikello</a:t>
            </a:r>
          </a:p>
        </p:txBody>
      </p:sp>
      <p:graphicFrame>
        <p:nvGraphicFramePr>
          <p:cNvPr id="2" name="Objekti 1" descr="Ilmastotyön vuosi, johon mietitty mitä tapahtuu joka kuukausi ja eri vuosineljänneksillä. Ruuantuotanto ja -kulutus -kohdan hävikkiruuan hallinnan vuosi on mietitty tähän. ">
            <a:extLst>
              <a:ext uri="{FF2B5EF4-FFF2-40B4-BE49-F238E27FC236}">
                <a16:creationId xmlns:a16="http://schemas.microsoft.com/office/drawing/2014/main" id="{AE17A67C-473F-524F-C771-62D26C17C55F}"/>
              </a:ext>
            </a:extLst>
          </p:cNvPr>
          <p:cNvGraphicFramePr>
            <a:graphicFrameLocks noChangeAspect="1"/>
          </p:cNvGraphicFramePr>
          <p:nvPr>
            <p:extLst>
              <p:ext uri="{D42A27DB-BD31-4B8C-83A1-F6EECF244321}">
                <p14:modId xmlns:p14="http://schemas.microsoft.com/office/powerpoint/2010/main" val="639895281"/>
              </p:ext>
            </p:extLst>
          </p:nvPr>
        </p:nvGraphicFramePr>
        <p:xfrm>
          <a:off x="1455737" y="148714"/>
          <a:ext cx="9280525" cy="6560571"/>
        </p:xfrm>
        <a:graphic>
          <a:graphicData uri="http://schemas.openxmlformats.org/presentationml/2006/ole">
            <mc:AlternateContent xmlns:mc="http://schemas.openxmlformats.org/markup-compatibility/2006">
              <mc:Choice xmlns:v="urn:schemas-microsoft-com:vml" Requires="v">
                <p:oleObj name="Acrobat Document" r:id="rId2" imgW="11343887" imgH="8019722" progId="AcroExch.Document.DC">
                  <p:embed/>
                </p:oleObj>
              </mc:Choice>
              <mc:Fallback>
                <p:oleObj name="Acrobat Document" r:id="rId2" imgW="11343887" imgH="8019722" progId="AcroExch.Document.DC">
                  <p:embed/>
                  <p:pic>
                    <p:nvPicPr>
                      <p:cNvPr id="2" name="Objekti 1">
                        <a:extLst>
                          <a:ext uri="{FF2B5EF4-FFF2-40B4-BE49-F238E27FC236}">
                            <a16:creationId xmlns:a16="http://schemas.microsoft.com/office/drawing/2014/main" id="{AE17A67C-473F-524F-C771-62D26C17C55F}"/>
                          </a:ext>
                        </a:extLst>
                      </p:cNvPr>
                      <p:cNvPicPr/>
                      <p:nvPr/>
                    </p:nvPicPr>
                    <p:blipFill>
                      <a:blip r:embed="rId3"/>
                      <a:stretch>
                        <a:fillRect/>
                      </a:stretch>
                    </p:blipFill>
                    <p:spPr>
                      <a:xfrm>
                        <a:off x="1455737" y="148714"/>
                        <a:ext cx="9280525" cy="6560571"/>
                      </a:xfrm>
                      <a:prstGeom prst="rect">
                        <a:avLst/>
                      </a:prstGeom>
                    </p:spPr>
                  </p:pic>
                </p:oleObj>
              </mc:Fallback>
            </mc:AlternateContent>
          </a:graphicData>
        </a:graphic>
      </p:graphicFrame>
    </p:spTree>
    <p:extLst>
      <p:ext uri="{BB962C8B-B14F-4D97-AF65-F5344CB8AC3E}">
        <p14:creationId xmlns:p14="http://schemas.microsoft.com/office/powerpoint/2010/main" val="1256072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8567D08-8ECE-6A48-74E3-306B7FCE23FF}"/>
              </a:ext>
            </a:extLst>
          </p:cNvPr>
          <p:cNvSpPr>
            <a:spLocks noGrp="1"/>
          </p:cNvSpPr>
          <p:nvPr>
            <p:ph type="title"/>
          </p:nvPr>
        </p:nvSpPr>
        <p:spPr/>
        <p:txBody>
          <a:bodyPr>
            <a:normAutofit/>
          </a:bodyPr>
          <a:lstStyle/>
          <a:p>
            <a:r>
              <a:rPr lang="fi-FI" dirty="0"/>
              <a:t>Ilmastotyöpaja1: Ilmastotyön nykytilanne ja tavoite</a:t>
            </a:r>
          </a:p>
        </p:txBody>
      </p:sp>
      <p:sp>
        <p:nvSpPr>
          <p:cNvPr id="2" name="Tekstin paikkamerkki 1">
            <a:extLst>
              <a:ext uri="{FF2B5EF4-FFF2-40B4-BE49-F238E27FC236}">
                <a16:creationId xmlns:a16="http://schemas.microsoft.com/office/drawing/2014/main" id="{FDF41CD8-072C-E71B-1FD9-C6A2150C76F9}"/>
              </a:ext>
            </a:extLst>
          </p:cNvPr>
          <p:cNvSpPr>
            <a:spLocks noGrp="1"/>
          </p:cNvSpPr>
          <p:nvPr>
            <p:ph type="body" sz="quarter" idx="10"/>
          </p:nvPr>
        </p:nvSpPr>
        <p:spPr/>
        <p:txBody>
          <a:bodyPr/>
          <a:lstStyle/>
          <a:p>
            <a:endParaRPr lang="fi-FI"/>
          </a:p>
        </p:txBody>
      </p:sp>
    </p:spTree>
    <p:extLst>
      <p:ext uri="{BB962C8B-B14F-4D97-AF65-F5344CB8AC3E}">
        <p14:creationId xmlns:p14="http://schemas.microsoft.com/office/powerpoint/2010/main" val="216302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6A331296-6DA6-5C8E-FCA2-ADA7690C6F6C}"/>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8942" b="8942"/>
          <a:stretch>
            <a:fillRect/>
          </a:stretch>
        </p:blipFill>
        <p:spPr/>
      </p:pic>
      <p:sp>
        <p:nvSpPr>
          <p:cNvPr id="4" name="Otsikko 3">
            <a:extLst>
              <a:ext uri="{FF2B5EF4-FFF2-40B4-BE49-F238E27FC236}">
                <a16:creationId xmlns:a16="http://schemas.microsoft.com/office/drawing/2014/main" id="{C10B4AE6-D8C7-54F7-FDD3-4847FCC1D1D1}"/>
              </a:ext>
            </a:extLst>
          </p:cNvPr>
          <p:cNvSpPr>
            <a:spLocks noGrp="1"/>
          </p:cNvSpPr>
          <p:nvPr>
            <p:ph type="title"/>
          </p:nvPr>
        </p:nvSpPr>
        <p:spPr/>
        <p:txBody>
          <a:bodyPr/>
          <a:lstStyle/>
          <a:p>
            <a:r>
              <a:rPr lang="fi-FI" dirty="0"/>
              <a:t>Työpajojen otsikot ja tavoitteet</a:t>
            </a:r>
          </a:p>
        </p:txBody>
      </p:sp>
      <p:sp>
        <p:nvSpPr>
          <p:cNvPr id="5" name="Tekstin paikkamerkki 4">
            <a:extLst>
              <a:ext uri="{FF2B5EF4-FFF2-40B4-BE49-F238E27FC236}">
                <a16:creationId xmlns:a16="http://schemas.microsoft.com/office/drawing/2014/main" id="{84FB895B-4A5E-4033-9C7B-184F29AB15AC}"/>
              </a:ext>
            </a:extLst>
          </p:cNvPr>
          <p:cNvSpPr>
            <a:spLocks noGrp="1"/>
          </p:cNvSpPr>
          <p:nvPr>
            <p:ph type="body" sz="quarter" idx="13"/>
          </p:nvPr>
        </p:nvSpPr>
        <p:spPr/>
        <p:txBody>
          <a:bodyPr>
            <a:normAutofit lnSpcReduction="10000"/>
          </a:bodyPr>
          <a:lstStyle/>
          <a:p>
            <a:pPr marL="0" indent="0">
              <a:buNone/>
            </a:pPr>
            <a:r>
              <a:rPr lang="fi-FI" b="1" dirty="0"/>
              <a:t>Työpaja 1: Ilmastotyön nykytilanne ja tavoite</a:t>
            </a:r>
          </a:p>
          <a:p>
            <a:r>
              <a:rPr lang="fi-FI" dirty="0"/>
              <a:t>Tavoite: ymmärtää kunnan ilmastotyön tavoitteita,  tunnistaa mitä tehdään nyt, mitä vielä tekemättä</a:t>
            </a:r>
          </a:p>
          <a:p>
            <a:endParaRPr lang="fi-FI" dirty="0"/>
          </a:p>
          <a:p>
            <a:pPr marL="0" indent="0">
              <a:buNone/>
            </a:pPr>
            <a:r>
              <a:rPr lang="fi-FI" b="1" dirty="0"/>
              <a:t>Työpaja 2: Ilmastotyön ideat</a:t>
            </a:r>
          </a:p>
          <a:p>
            <a:r>
              <a:rPr lang="fi-FI" dirty="0"/>
              <a:t>Tavoite: kehittää ja valita parhaita ilmastotoimia</a:t>
            </a:r>
          </a:p>
          <a:p>
            <a:endParaRPr lang="fi-FI" dirty="0"/>
          </a:p>
          <a:p>
            <a:pPr marL="0" indent="0">
              <a:buNone/>
            </a:pPr>
            <a:r>
              <a:rPr lang="fi-FI" b="1" dirty="0"/>
              <a:t>Työpaja 3: Ilmastotyön toteutus ja </a:t>
            </a:r>
            <a:r>
              <a:rPr lang="fi-FI" b="1" dirty="0" err="1"/>
              <a:t>hankkeistaminen</a:t>
            </a:r>
            <a:endParaRPr lang="fi-FI" b="1" dirty="0"/>
          </a:p>
          <a:p>
            <a:r>
              <a:rPr lang="fi-FI" dirty="0"/>
              <a:t>Tavoite: sopia ilmastotyön toteutusmuodoista ja aikatauluista sekä tuottaa hankeideoita</a:t>
            </a:r>
          </a:p>
        </p:txBody>
      </p:sp>
      <p:sp>
        <p:nvSpPr>
          <p:cNvPr id="3" name="Dian numeron paikkamerkki 2">
            <a:extLst>
              <a:ext uri="{FF2B5EF4-FFF2-40B4-BE49-F238E27FC236}">
                <a16:creationId xmlns:a16="http://schemas.microsoft.com/office/drawing/2014/main" id="{F9C4D72F-E994-0932-242D-5983C511F8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8977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228F94-71BB-DC5F-CF99-175A79D3B2E7}"/>
              </a:ext>
            </a:extLst>
          </p:cNvPr>
          <p:cNvSpPr>
            <a:spLocks noGrp="1"/>
          </p:cNvSpPr>
          <p:nvPr>
            <p:ph type="title"/>
          </p:nvPr>
        </p:nvSpPr>
        <p:spPr/>
        <p:txBody>
          <a:bodyPr/>
          <a:lstStyle/>
          <a:p>
            <a:r>
              <a:rPr lang="fi-FI" dirty="0"/>
              <a:t>Työpajan sisältö</a:t>
            </a:r>
          </a:p>
        </p:txBody>
      </p:sp>
      <p:sp>
        <p:nvSpPr>
          <p:cNvPr id="5" name="Tekstin paikkamerkki 4">
            <a:extLst>
              <a:ext uri="{FF2B5EF4-FFF2-40B4-BE49-F238E27FC236}">
                <a16:creationId xmlns:a16="http://schemas.microsoft.com/office/drawing/2014/main" id="{C08E12D2-A945-CAA2-3E9F-691799FFC9BC}"/>
              </a:ext>
            </a:extLst>
          </p:cNvPr>
          <p:cNvSpPr>
            <a:spLocks noGrp="1"/>
          </p:cNvSpPr>
          <p:nvPr>
            <p:ph type="body" sz="quarter" idx="13"/>
          </p:nvPr>
        </p:nvSpPr>
        <p:spPr/>
        <p:txBody>
          <a:bodyPr>
            <a:noAutofit/>
          </a:bodyPr>
          <a:lstStyle/>
          <a:p>
            <a:pPr marL="0" indent="0">
              <a:buNone/>
            </a:pPr>
            <a:r>
              <a:rPr lang="fi-FI" sz="2000" dirty="0"/>
              <a:t>Tervetulosanat &amp; työpajakokonaisuuden esittely</a:t>
            </a:r>
          </a:p>
          <a:p>
            <a:pPr marL="0" indent="0">
              <a:buNone/>
            </a:pPr>
            <a:endParaRPr lang="fi-FI" sz="2000" dirty="0"/>
          </a:p>
          <a:p>
            <a:pPr marL="0" indent="0">
              <a:buNone/>
            </a:pPr>
            <a:r>
              <a:rPr lang="fi-FI" sz="2000" b="1" dirty="0"/>
              <a:t>Osa 1: ilmastotyön tavoitteiden sanoittaminen</a:t>
            </a:r>
            <a:endParaRPr lang="fi-FI" sz="2000" dirty="0"/>
          </a:p>
          <a:p>
            <a:pPr marL="0" indent="0">
              <a:buNone/>
            </a:pPr>
            <a:r>
              <a:rPr lang="fi-FI" sz="2000" i="1" dirty="0"/>
              <a:t>Tauko</a:t>
            </a:r>
            <a:endParaRPr lang="fi-FI" sz="2000" dirty="0"/>
          </a:p>
          <a:p>
            <a:pPr marL="0" indent="0">
              <a:buNone/>
            </a:pPr>
            <a:r>
              <a:rPr lang="fi-FI" sz="2000" b="1" dirty="0"/>
              <a:t>Osa 2: ilmastotyön nykytilanne</a:t>
            </a:r>
            <a:endParaRPr lang="fi-FI" sz="2000" dirty="0"/>
          </a:p>
          <a:p>
            <a:pPr marL="0" indent="0">
              <a:buNone/>
            </a:pPr>
            <a:r>
              <a:rPr lang="fi-FI" sz="2000" i="1" dirty="0"/>
              <a:t>Tauko</a:t>
            </a:r>
            <a:endParaRPr lang="fi-FI" sz="2000" dirty="0"/>
          </a:p>
          <a:p>
            <a:pPr marL="0" indent="0">
              <a:buNone/>
            </a:pPr>
            <a:r>
              <a:rPr lang="fi-FI" sz="2000" b="1" dirty="0"/>
              <a:t>Osa 3: ilmastotyön ”aukkojen” tunnistaminen ja priorisointi</a:t>
            </a:r>
          </a:p>
          <a:p>
            <a:pPr marL="0" indent="0">
              <a:buNone/>
            </a:pPr>
            <a:endParaRPr lang="fi-FI" sz="2000" dirty="0"/>
          </a:p>
          <a:p>
            <a:pPr marL="0" indent="0">
              <a:buNone/>
            </a:pPr>
            <a:r>
              <a:rPr lang="fi-FI" sz="2000" dirty="0"/>
              <a:t>Päivän koonti &amp; lopetus</a:t>
            </a:r>
          </a:p>
        </p:txBody>
      </p:sp>
      <p:sp>
        <p:nvSpPr>
          <p:cNvPr id="3" name="Dian numeron paikkamerkki 2">
            <a:extLst>
              <a:ext uri="{FF2B5EF4-FFF2-40B4-BE49-F238E27FC236}">
                <a16:creationId xmlns:a16="http://schemas.microsoft.com/office/drawing/2014/main" id="{D373A24A-250E-E2CF-2FAC-34DC5D12FA78}"/>
              </a:ext>
            </a:extLst>
          </p:cNvPr>
          <p:cNvSpPr>
            <a:spLocks noGrp="1"/>
          </p:cNvSpPr>
          <p:nvPr>
            <p:ph type="sldNum" sz="quarter" idx="11"/>
          </p:nvPr>
        </p:nvSpPr>
        <p:spPr/>
        <p:txBody>
          <a:bodyPr/>
          <a:lstStyle/>
          <a:p>
            <a:fld id="{A807F21D-6A63-4E75-89AA-A3F521749085}" type="slidenum">
              <a:rPr lang="fi-FI" smtClean="0"/>
              <a:pPr/>
              <a:t>18</a:t>
            </a:fld>
            <a:endParaRPr lang="fi-FI"/>
          </a:p>
        </p:txBody>
      </p:sp>
      <p:pic>
        <p:nvPicPr>
          <p:cNvPr id="11" name="Kuvan paikkamerkki 10">
            <a:extLst>
              <a:ext uri="{FF2B5EF4-FFF2-40B4-BE49-F238E27FC236}">
                <a16:creationId xmlns:a16="http://schemas.microsoft.com/office/drawing/2014/main" id="{497FD837-0AE3-02DB-51B3-63769F03CC72}"/>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l="24630" r="24630"/>
          <a:stretch>
            <a:fillRect/>
          </a:stretch>
        </p:blipFill>
        <p:spPr/>
      </p:pic>
    </p:spTree>
    <p:extLst>
      <p:ext uri="{BB962C8B-B14F-4D97-AF65-F5344CB8AC3E}">
        <p14:creationId xmlns:p14="http://schemas.microsoft.com/office/powerpoint/2010/main" val="17124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228F94-71BB-DC5F-CF99-175A79D3B2E7}"/>
              </a:ext>
            </a:extLst>
          </p:cNvPr>
          <p:cNvSpPr>
            <a:spLocks noGrp="1"/>
          </p:cNvSpPr>
          <p:nvPr>
            <p:ph type="title"/>
          </p:nvPr>
        </p:nvSpPr>
        <p:spPr/>
        <p:txBody>
          <a:bodyPr/>
          <a:lstStyle/>
          <a:p>
            <a:r>
              <a:rPr lang="fi-FI" dirty="0"/>
              <a:t>Nimikierros</a:t>
            </a:r>
          </a:p>
        </p:txBody>
      </p:sp>
      <p:sp>
        <p:nvSpPr>
          <p:cNvPr id="5" name="Tekstin paikkamerkki 4">
            <a:extLst>
              <a:ext uri="{FF2B5EF4-FFF2-40B4-BE49-F238E27FC236}">
                <a16:creationId xmlns:a16="http://schemas.microsoft.com/office/drawing/2014/main" id="{C08E12D2-A945-CAA2-3E9F-691799FFC9BC}"/>
              </a:ext>
            </a:extLst>
          </p:cNvPr>
          <p:cNvSpPr>
            <a:spLocks noGrp="1"/>
          </p:cNvSpPr>
          <p:nvPr>
            <p:ph type="body" sz="quarter" idx="13"/>
          </p:nvPr>
        </p:nvSpPr>
        <p:spPr/>
        <p:txBody>
          <a:bodyPr>
            <a:noAutofit/>
          </a:bodyPr>
          <a:lstStyle/>
          <a:p>
            <a:pPr marL="0" indent="0">
              <a:buNone/>
            </a:pPr>
            <a:r>
              <a:rPr lang="fi-FI" sz="2400" b="1" dirty="0"/>
              <a:t>Ryhmissä kierros, 1 min/hlö</a:t>
            </a:r>
          </a:p>
          <a:p>
            <a:pPr marL="457200" indent="-457200"/>
            <a:endParaRPr lang="fi-FI" sz="2400" dirty="0"/>
          </a:p>
          <a:p>
            <a:pPr marL="457200" indent="-457200"/>
            <a:r>
              <a:rPr lang="fi-FI" sz="2400" dirty="0"/>
              <a:t>Kuka olet?</a:t>
            </a:r>
          </a:p>
          <a:p>
            <a:pPr marL="457200" indent="-457200"/>
            <a:endParaRPr lang="fi-FI" sz="2400" dirty="0"/>
          </a:p>
          <a:p>
            <a:pPr marL="457200" indent="-457200"/>
            <a:r>
              <a:rPr lang="fi-FI" sz="2400" dirty="0"/>
              <a:t>Mitä teet työksesi?</a:t>
            </a:r>
          </a:p>
          <a:p>
            <a:pPr marL="457200" indent="-457200"/>
            <a:endParaRPr lang="fi-FI" sz="2400" dirty="0"/>
          </a:p>
          <a:p>
            <a:pPr marL="457200" indent="-457200"/>
            <a:r>
              <a:rPr lang="fi-FI" sz="2400" dirty="0"/>
              <a:t>Mitä odotuksia?</a:t>
            </a:r>
          </a:p>
        </p:txBody>
      </p:sp>
      <p:sp>
        <p:nvSpPr>
          <p:cNvPr id="3" name="Dian numeron paikkamerkki 2">
            <a:extLst>
              <a:ext uri="{FF2B5EF4-FFF2-40B4-BE49-F238E27FC236}">
                <a16:creationId xmlns:a16="http://schemas.microsoft.com/office/drawing/2014/main" id="{D373A24A-250E-E2CF-2FAC-34DC5D12FA78}"/>
              </a:ext>
            </a:extLst>
          </p:cNvPr>
          <p:cNvSpPr>
            <a:spLocks noGrp="1"/>
          </p:cNvSpPr>
          <p:nvPr>
            <p:ph type="sldNum" sz="quarter" idx="11"/>
          </p:nvPr>
        </p:nvSpPr>
        <p:spPr/>
        <p:txBody>
          <a:bodyPr/>
          <a:lstStyle/>
          <a:p>
            <a:fld id="{A807F21D-6A63-4E75-89AA-A3F521749085}" type="slidenum">
              <a:rPr lang="fi-FI" smtClean="0"/>
              <a:pPr/>
              <a:t>19</a:t>
            </a:fld>
            <a:endParaRPr lang="fi-FI"/>
          </a:p>
        </p:txBody>
      </p:sp>
      <p:pic>
        <p:nvPicPr>
          <p:cNvPr id="11" name="Kuvan paikkamerkki 10">
            <a:extLst>
              <a:ext uri="{FF2B5EF4-FFF2-40B4-BE49-F238E27FC236}">
                <a16:creationId xmlns:a16="http://schemas.microsoft.com/office/drawing/2014/main" id="{497FD837-0AE3-02DB-51B3-63769F03CC72}"/>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l="24630" r="24630"/>
          <a:stretch>
            <a:fillRect/>
          </a:stretch>
        </p:blipFill>
        <p:spPr/>
      </p:pic>
    </p:spTree>
    <p:extLst>
      <p:ext uri="{BB962C8B-B14F-4D97-AF65-F5344CB8AC3E}">
        <p14:creationId xmlns:p14="http://schemas.microsoft.com/office/powerpoint/2010/main" val="263222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6A331296-6DA6-5C8E-FCA2-ADA7690C6F6C}"/>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942" b="8942"/>
          <a:stretch>
            <a:fillRect/>
          </a:stretch>
        </p:blipFill>
        <p:spPr/>
      </p:pic>
      <p:sp>
        <p:nvSpPr>
          <p:cNvPr id="4" name="Otsikko 3">
            <a:extLst>
              <a:ext uri="{FF2B5EF4-FFF2-40B4-BE49-F238E27FC236}">
                <a16:creationId xmlns:a16="http://schemas.microsoft.com/office/drawing/2014/main" id="{C10B4AE6-D8C7-54F7-FDD3-4847FCC1D1D1}"/>
              </a:ext>
            </a:extLst>
          </p:cNvPr>
          <p:cNvSpPr>
            <a:spLocks noGrp="1"/>
          </p:cNvSpPr>
          <p:nvPr>
            <p:ph type="title"/>
          </p:nvPr>
        </p:nvSpPr>
        <p:spPr/>
        <p:txBody>
          <a:bodyPr/>
          <a:lstStyle/>
          <a:p>
            <a:r>
              <a:rPr lang="fi-FI" dirty="0"/>
              <a:t>Työpajojen otsikot ja tavoitteet</a:t>
            </a:r>
          </a:p>
        </p:txBody>
      </p:sp>
      <p:sp>
        <p:nvSpPr>
          <p:cNvPr id="5" name="Tekstin paikkamerkki 4">
            <a:extLst>
              <a:ext uri="{FF2B5EF4-FFF2-40B4-BE49-F238E27FC236}">
                <a16:creationId xmlns:a16="http://schemas.microsoft.com/office/drawing/2014/main" id="{84FB895B-4A5E-4033-9C7B-184F29AB15AC}"/>
              </a:ext>
            </a:extLst>
          </p:cNvPr>
          <p:cNvSpPr>
            <a:spLocks noGrp="1"/>
          </p:cNvSpPr>
          <p:nvPr>
            <p:ph type="body" sz="quarter" idx="13"/>
          </p:nvPr>
        </p:nvSpPr>
        <p:spPr/>
        <p:txBody>
          <a:bodyPr>
            <a:normAutofit lnSpcReduction="10000"/>
          </a:bodyPr>
          <a:lstStyle/>
          <a:p>
            <a:pPr marL="0" indent="0">
              <a:buNone/>
            </a:pPr>
            <a:r>
              <a:rPr lang="fi-FI" b="1" dirty="0"/>
              <a:t>Työpaja 1: Ilmastotyön nykytilanne ja tavoite</a:t>
            </a:r>
          </a:p>
          <a:p>
            <a:r>
              <a:rPr lang="fi-FI" dirty="0"/>
              <a:t>Tavoite: ymmärtää kunnan ilmastotyön tavoitteita,  tunnistaa mitä tehdään nyt, mitä vielä tekemättä</a:t>
            </a:r>
          </a:p>
          <a:p>
            <a:endParaRPr lang="fi-FI" dirty="0"/>
          </a:p>
          <a:p>
            <a:pPr marL="0" indent="0">
              <a:buNone/>
            </a:pPr>
            <a:r>
              <a:rPr lang="fi-FI" b="1" dirty="0"/>
              <a:t>Työpaja 2: Ilmastotyön ideat</a:t>
            </a:r>
          </a:p>
          <a:p>
            <a:r>
              <a:rPr lang="fi-FI" dirty="0"/>
              <a:t>Tavoite: kehittää ja valita parhaita ilmastotoimia</a:t>
            </a:r>
          </a:p>
          <a:p>
            <a:endParaRPr lang="fi-FI" dirty="0"/>
          </a:p>
          <a:p>
            <a:pPr marL="0" indent="0">
              <a:buNone/>
            </a:pPr>
            <a:r>
              <a:rPr lang="fi-FI" b="1" dirty="0"/>
              <a:t>Työpaja 3: Ilmastotyön toteutus ja </a:t>
            </a:r>
            <a:r>
              <a:rPr lang="fi-FI" b="1" dirty="0" err="1"/>
              <a:t>hankkeistaminen</a:t>
            </a:r>
            <a:endParaRPr lang="fi-FI" b="1" dirty="0"/>
          </a:p>
          <a:p>
            <a:r>
              <a:rPr lang="fi-FI" dirty="0"/>
              <a:t>Tavoite: sopia ilmastotyön toteutusmuodoista ja aikatauluista sekä tuottaa hankeideoita</a:t>
            </a:r>
          </a:p>
        </p:txBody>
      </p:sp>
      <p:sp>
        <p:nvSpPr>
          <p:cNvPr id="3" name="Dian numeron paikkamerkki 2">
            <a:extLst>
              <a:ext uri="{FF2B5EF4-FFF2-40B4-BE49-F238E27FC236}">
                <a16:creationId xmlns:a16="http://schemas.microsoft.com/office/drawing/2014/main" id="{F9C4D72F-E994-0932-242D-5983C511F895}"/>
              </a:ext>
            </a:extLst>
          </p:cNvPr>
          <p:cNvSpPr>
            <a:spLocks noGrp="1"/>
          </p:cNvSpPr>
          <p:nvPr>
            <p:ph type="sldNum" sz="quarter" idx="11"/>
          </p:nvPr>
        </p:nvSpPr>
        <p:spPr/>
        <p:txBody>
          <a:bodyPr/>
          <a:lstStyle/>
          <a:p>
            <a:fld id="{A807F21D-6A63-4E75-89AA-A3F521749085}" type="slidenum">
              <a:rPr lang="fi-FI" smtClean="0"/>
              <a:pPr/>
              <a:t>2</a:t>
            </a:fld>
            <a:endParaRPr lang="fi-FI"/>
          </a:p>
        </p:txBody>
      </p:sp>
    </p:spTree>
    <p:extLst>
      <p:ext uri="{BB962C8B-B14F-4D97-AF65-F5344CB8AC3E}">
        <p14:creationId xmlns:p14="http://schemas.microsoft.com/office/powerpoint/2010/main" val="25005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135413-366A-1EDE-6534-87A755303F0C}"/>
              </a:ext>
            </a:extLst>
          </p:cNvPr>
          <p:cNvSpPr>
            <a:spLocks noGrp="1"/>
          </p:cNvSpPr>
          <p:nvPr>
            <p:ph type="title"/>
          </p:nvPr>
        </p:nvSpPr>
        <p:spPr/>
        <p:txBody>
          <a:bodyPr/>
          <a:lstStyle/>
          <a:p>
            <a:r>
              <a:rPr lang="fi-FI" dirty="0"/>
              <a:t>Ilmastotyön ABC</a:t>
            </a:r>
          </a:p>
        </p:txBody>
      </p:sp>
      <p:sp>
        <p:nvSpPr>
          <p:cNvPr id="3" name="Sisällön paikkamerkki 2">
            <a:extLst>
              <a:ext uri="{FF2B5EF4-FFF2-40B4-BE49-F238E27FC236}">
                <a16:creationId xmlns:a16="http://schemas.microsoft.com/office/drawing/2014/main" id="{F5C15BFA-403C-8E07-5E95-0FB5873FDD5A}"/>
              </a:ext>
            </a:extLst>
          </p:cNvPr>
          <p:cNvSpPr>
            <a:spLocks noGrp="1"/>
          </p:cNvSpPr>
          <p:nvPr>
            <p:ph sz="half" idx="1"/>
          </p:nvPr>
        </p:nvSpPr>
        <p:spPr>
          <a:xfrm>
            <a:off x="609600" y="1513491"/>
            <a:ext cx="4382814" cy="4612674"/>
          </a:xfrm>
        </p:spPr>
        <p:txBody>
          <a:bodyPr anchor="ctr">
            <a:normAutofit fontScale="70000" lnSpcReduction="20000"/>
          </a:bodyPr>
          <a:lstStyle/>
          <a:p>
            <a:r>
              <a:rPr lang="fi-FI" b="1" dirty="0">
                <a:solidFill>
                  <a:schemeClr val="tx1">
                    <a:lumMod val="50000"/>
                  </a:schemeClr>
                </a:solidFill>
              </a:rPr>
              <a:t>Hiilineutraalius</a:t>
            </a:r>
          </a:p>
          <a:p>
            <a:pPr marL="457200" indent="-457200">
              <a:buFont typeface="Arial" panose="020B0604020202020204" pitchFamily="34" charset="0"/>
              <a:buChar char="•"/>
            </a:pPr>
            <a:r>
              <a:rPr lang="fi-FI" dirty="0">
                <a:solidFill>
                  <a:schemeClr val="tx1">
                    <a:lumMod val="50000"/>
                  </a:schemeClr>
                </a:solidFill>
              </a:rPr>
              <a:t>hiilidioksidipäästöjä tuotetaan korkeintaan sen verran kuin niitä voidaan sitoa ilmakehästä hiilinieluihin</a:t>
            </a:r>
          </a:p>
          <a:p>
            <a:endParaRPr lang="fi-FI" dirty="0">
              <a:solidFill>
                <a:schemeClr val="tx1">
                  <a:lumMod val="50000"/>
                </a:schemeClr>
              </a:solidFill>
            </a:endParaRPr>
          </a:p>
          <a:p>
            <a:r>
              <a:rPr lang="fi-FI" b="1" dirty="0">
                <a:solidFill>
                  <a:schemeClr val="tx1">
                    <a:lumMod val="50000"/>
                  </a:schemeClr>
                </a:solidFill>
              </a:rPr>
              <a:t>Hillintä</a:t>
            </a:r>
            <a:endParaRPr lang="fi-FI" dirty="0">
              <a:solidFill>
                <a:schemeClr val="tx1">
                  <a:lumMod val="50000"/>
                </a:schemeClr>
              </a:solidFill>
            </a:endParaRPr>
          </a:p>
          <a:p>
            <a:pPr marL="457200" indent="-457200">
              <a:buFont typeface="Arial" panose="020B0604020202020204" pitchFamily="34" charset="0"/>
              <a:buChar char="•"/>
            </a:pPr>
            <a:r>
              <a:rPr lang="fi-FI" dirty="0">
                <a:solidFill>
                  <a:schemeClr val="tx1">
                    <a:lumMod val="50000"/>
                  </a:schemeClr>
                </a:solidFill>
              </a:rPr>
              <a:t>pyrkimyksiä vähentää tai estää kasvihuonekaasupäästöjä eli ilmastonmuutoksen hidastaminen</a:t>
            </a:r>
          </a:p>
          <a:p>
            <a:pPr marL="0" indent="0"/>
            <a:endParaRPr lang="fi-FI" dirty="0">
              <a:solidFill>
                <a:schemeClr val="tx1">
                  <a:lumMod val="50000"/>
                </a:schemeClr>
              </a:solidFill>
            </a:endParaRPr>
          </a:p>
          <a:p>
            <a:r>
              <a:rPr lang="fi-FI" b="1" dirty="0">
                <a:solidFill>
                  <a:schemeClr val="tx1">
                    <a:lumMod val="50000"/>
                  </a:schemeClr>
                </a:solidFill>
              </a:rPr>
              <a:t>Sopeutuminen</a:t>
            </a:r>
          </a:p>
          <a:p>
            <a:pPr marL="457200" indent="-457200">
              <a:buFont typeface="Arial" panose="020B0604020202020204" pitchFamily="34" charset="0"/>
              <a:buChar char="•"/>
            </a:pPr>
            <a:r>
              <a:rPr lang="fi-FI" dirty="0">
                <a:solidFill>
                  <a:schemeClr val="tx1">
                    <a:lumMod val="50000"/>
                  </a:schemeClr>
                </a:solidFill>
              </a:rPr>
              <a:t>keinoja ja menettelyjä, joilla varautua ilmastonmuutoksen haitallisiin vaikutuksiin</a:t>
            </a:r>
          </a:p>
        </p:txBody>
      </p:sp>
      <p:pic>
        <p:nvPicPr>
          <p:cNvPr id="7" name="Kuva 6" descr="Ilmastotyön painopisteet: Ilmastoviisas maankäyttö ja rakentaminen, älykäs ja päästötön liikkuminen, nopea ja reilu energiasiirtymä, hiilineutraali kiertotalous, kestävä kulutus ja tuotanto sekä hiilensidonnan vahvistaminen ja päästöjen kompensointi.">
            <a:extLst>
              <a:ext uri="{FF2B5EF4-FFF2-40B4-BE49-F238E27FC236}">
                <a16:creationId xmlns:a16="http://schemas.microsoft.com/office/drawing/2014/main" id="{AABF9F0B-C7F2-4CE0-FD26-48D39A77E24D}"/>
              </a:ext>
            </a:extLst>
          </p:cNvPr>
          <p:cNvPicPr>
            <a:picLocks noChangeAspect="1"/>
          </p:cNvPicPr>
          <p:nvPr/>
        </p:nvPicPr>
        <p:blipFill>
          <a:blip r:embed="rId3"/>
          <a:stretch>
            <a:fillRect/>
          </a:stretch>
        </p:blipFill>
        <p:spPr>
          <a:xfrm>
            <a:off x="4894924" y="1298683"/>
            <a:ext cx="7297076" cy="4869563"/>
          </a:xfrm>
          <a:prstGeom prst="rect">
            <a:avLst/>
          </a:prstGeom>
        </p:spPr>
      </p:pic>
      <p:sp>
        <p:nvSpPr>
          <p:cNvPr id="10" name="Tekstiruutu 9">
            <a:extLst>
              <a:ext uri="{FF2B5EF4-FFF2-40B4-BE49-F238E27FC236}">
                <a16:creationId xmlns:a16="http://schemas.microsoft.com/office/drawing/2014/main" id="{F4CC0C9F-AFC4-E580-4C48-DECF441CFA9F}"/>
              </a:ext>
            </a:extLst>
          </p:cNvPr>
          <p:cNvSpPr txBox="1"/>
          <p:nvPr/>
        </p:nvSpPr>
        <p:spPr>
          <a:xfrm>
            <a:off x="609600" y="6309360"/>
            <a:ext cx="3327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595959"/>
                </a:solidFill>
                <a:effectLst/>
                <a:uLnTx/>
                <a:uFillTx/>
                <a:latin typeface="Arial"/>
                <a:ea typeface="+mn-ea"/>
                <a:cs typeface="+mn-cs"/>
              </a:rPr>
              <a:t>Lähteet: Euroopan parlamentti, UNEP, Ilmastotyökalut.fi, Hiilineutraali Uusimaa 2035 -tiekartta</a:t>
            </a:r>
          </a:p>
        </p:txBody>
      </p:sp>
    </p:spTree>
    <p:extLst>
      <p:ext uri="{BB962C8B-B14F-4D97-AF65-F5344CB8AC3E}">
        <p14:creationId xmlns:p14="http://schemas.microsoft.com/office/powerpoint/2010/main" val="40928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5AE295-3257-489C-9B1D-0DB7E5F08F0E}"/>
              </a:ext>
            </a:extLst>
          </p:cNvPr>
          <p:cNvSpPr>
            <a:spLocks noGrp="1"/>
          </p:cNvSpPr>
          <p:nvPr>
            <p:ph type="title"/>
          </p:nvPr>
        </p:nvSpPr>
        <p:spPr>
          <a:xfrm>
            <a:off x="315688" y="1"/>
            <a:ext cx="11400691" cy="1001748"/>
          </a:xfrm>
        </p:spPr>
        <p:txBody>
          <a:bodyPr>
            <a:normAutofit/>
          </a:bodyPr>
          <a:lstStyle/>
          <a:p>
            <a:r>
              <a:rPr lang="en-US" sz="3200" err="1">
                <a:latin typeface="Trebuchet MS"/>
              </a:rPr>
              <a:t>Kuntien</a:t>
            </a:r>
            <a:r>
              <a:rPr lang="en-US" sz="3200">
                <a:latin typeface="Trebuchet MS"/>
              </a:rPr>
              <a:t> </a:t>
            </a:r>
            <a:r>
              <a:rPr lang="en-US" sz="3200" err="1">
                <a:latin typeface="Trebuchet MS"/>
              </a:rPr>
              <a:t>hiilineutraaliussitoumukset</a:t>
            </a:r>
            <a:endParaRPr lang="fi-FI" err="1"/>
          </a:p>
        </p:txBody>
      </p:sp>
      <p:pic>
        <p:nvPicPr>
          <p:cNvPr id="4" name="Kuva 3" descr="Uudenmaan kartta, jossa kuntien hiilineutraaliussitoumukset. Mm. Hyvinkää, Helsinki, Inkoo Hinku/Hiilineutraali 2030. Nurmijärvi ja Kerava 2035. Muu ilmastotavoite, esim. CoM on Sipoolla ja Vihdillä. Myrskylä, Pukkila, Lapinjärvi ja Askola hiilineutraaliusaloite/ilmastosuunnitelman laadinta käynnissä. Karkkilalla ja Tuusulalla ei tavoitetta. ">
            <a:extLst>
              <a:ext uri="{FF2B5EF4-FFF2-40B4-BE49-F238E27FC236}">
                <a16:creationId xmlns:a16="http://schemas.microsoft.com/office/drawing/2014/main" id="{F133A44D-5C31-4D1C-80FF-0B7E1DB76C55}"/>
              </a:ext>
            </a:extLst>
          </p:cNvPr>
          <p:cNvPicPr>
            <a:picLocks noChangeAspect="1"/>
          </p:cNvPicPr>
          <p:nvPr/>
        </p:nvPicPr>
        <p:blipFill>
          <a:blip r:embed="rId3">
            <a:alphaModFix amt="85000"/>
          </a:blip>
          <a:stretch>
            <a:fillRect/>
          </a:stretch>
        </p:blipFill>
        <p:spPr>
          <a:xfrm>
            <a:off x="846439" y="1038112"/>
            <a:ext cx="10432521" cy="5578168"/>
          </a:xfrm>
          <a:prstGeom prst="rect">
            <a:avLst/>
          </a:prstGeom>
        </p:spPr>
      </p:pic>
      <p:pic>
        <p:nvPicPr>
          <p:cNvPr id="6" name="Kuva 5">
            <a:extLst>
              <a:ext uri="{FF2B5EF4-FFF2-40B4-BE49-F238E27FC236}">
                <a16:creationId xmlns:a16="http://schemas.microsoft.com/office/drawing/2014/main" id="{B7804FA0-7AB7-43A7-ACF1-CB0B8187C8D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679" y="1294394"/>
            <a:ext cx="597407" cy="597407"/>
          </a:xfrm>
          <a:prstGeom prst="rect">
            <a:avLst/>
          </a:prstGeom>
          <a:effectLst>
            <a:outerShdw blurRad="50800" dist="38100" dir="2700000" algn="tl" rotWithShape="0">
              <a:prstClr val="black">
                <a:alpha val="40000"/>
              </a:prstClr>
            </a:outerShdw>
          </a:effectLst>
        </p:spPr>
      </p:pic>
      <p:pic>
        <p:nvPicPr>
          <p:cNvPr id="7" name="Kuva 6">
            <a:extLst>
              <a:ext uri="{FF2B5EF4-FFF2-40B4-BE49-F238E27FC236}">
                <a16:creationId xmlns:a16="http://schemas.microsoft.com/office/drawing/2014/main" id="{A59E1D4F-FA31-433E-AA65-81F321B554F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102" y="768591"/>
            <a:ext cx="597408" cy="597408"/>
          </a:xfrm>
          <a:prstGeom prst="rect">
            <a:avLst/>
          </a:prstGeom>
          <a:effectLst>
            <a:outerShdw blurRad="50800" dist="38100" dir="2700000" algn="tl" rotWithShape="0">
              <a:prstClr val="black">
                <a:alpha val="40000"/>
              </a:prstClr>
            </a:outerShdw>
          </a:effectLst>
        </p:spPr>
      </p:pic>
      <p:sp>
        <p:nvSpPr>
          <p:cNvPr id="8" name="Tekstiruutu 7">
            <a:extLst>
              <a:ext uri="{FF2B5EF4-FFF2-40B4-BE49-F238E27FC236}">
                <a16:creationId xmlns:a16="http://schemas.microsoft.com/office/drawing/2014/main" id="{2A76819A-E57E-4B8D-A161-A5B72D481C58}"/>
              </a:ext>
            </a:extLst>
          </p:cNvPr>
          <p:cNvSpPr txBox="1"/>
          <p:nvPr/>
        </p:nvSpPr>
        <p:spPr>
          <a:xfrm>
            <a:off x="1026637" y="867993"/>
            <a:ext cx="3744681" cy="2554545"/>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rPr>
              <a:t>HINKU/Hiilineutraali 2030 (14/26)</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rPr>
              <a:t>Hiilineutraali 2035 (2/26)</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rPr>
              <a:t>Muu ilmastotavoite, esim. </a:t>
            </a:r>
            <a:r>
              <a:rPr kumimoji="0" lang="fi-FI" sz="1600" b="1" i="0" u="none" strike="noStrike" kern="0" cap="none" spc="0" normalizeH="0" baseline="0" noProof="0" dirty="0" err="1">
                <a:ln>
                  <a:noFill/>
                </a:ln>
                <a:solidFill>
                  <a:srgbClr val="D8D8D8">
                    <a:lumMod val="25000"/>
                  </a:srgbClr>
                </a:solidFill>
                <a:effectLst/>
                <a:uLnTx/>
                <a:uFillTx/>
                <a:latin typeface="Trebuchet MS"/>
                <a:ea typeface="+mn-ea"/>
                <a:cs typeface="Arial" panose="020B0604020202020204" pitchFamily="34" charset="0"/>
                <a:sym typeface="Arial"/>
              </a:rPr>
              <a:t>CoM</a:t>
            </a:r>
            <a:r>
              <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rPr>
              <a:t> (4/26)</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rPr>
              <a:t>Ei poliittista tavoitetta (2/26)</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i-FI" sz="1600" b="1" i="0" u="none" strike="noStrike" kern="0" cap="none" spc="0" normalizeH="0" baseline="0" noProof="0" dirty="0">
              <a:ln>
                <a:noFill/>
              </a:ln>
              <a:solidFill>
                <a:srgbClr val="D8D8D8">
                  <a:lumMod val="25000"/>
                </a:srgbClr>
              </a:solidFill>
              <a:effectLst/>
              <a:uLnTx/>
              <a:uFillTx/>
              <a:latin typeface="Trebuchet MS"/>
              <a:ea typeface="+mn-ea"/>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B31681"/>
                </a:solidFill>
                <a:effectLst/>
                <a:uLnTx/>
                <a:uFillTx/>
                <a:latin typeface="Trebuchet MS"/>
                <a:ea typeface="+mn-ea"/>
                <a:cs typeface="Arial" panose="020B0604020202020204" pitchFamily="34" charset="0"/>
                <a:sym typeface="Arial"/>
              </a:rPr>
              <a:t>Hiilineutraaliusaloite / ilmastosuunnitelman laadinta (</a:t>
            </a:r>
            <a:r>
              <a:rPr lang="fi-FI" sz="1600" b="1" kern="0" dirty="0">
                <a:solidFill>
                  <a:srgbClr val="B31681"/>
                </a:solidFill>
                <a:latin typeface="Trebuchet MS"/>
                <a:cs typeface="Arial" panose="020B0604020202020204" pitchFamily="34" charset="0"/>
                <a:sym typeface="Arial"/>
              </a:rPr>
              <a:t>4</a:t>
            </a:r>
            <a:r>
              <a:rPr kumimoji="0" lang="fi-FI" sz="1600" b="1" i="0" u="none" strike="noStrike" kern="0" cap="none" spc="0" normalizeH="0" baseline="0" noProof="0" dirty="0">
                <a:ln>
                  <a:noFill/>
                </a:ln>
                <a:solidFill>
                  <a:srgbClr val="B31681"/>
                </a:solidFill>
                <a:effectLst/>
                <a:uLnTx/>
                <a:uFillTx/>
                <a:latin typeface="Trebuchet MS"/>
                <a:ea typeface="+mn-ea"/>
                <a:cs typeface="Arial" panose="020B0604020202020204" pitchFamily="34" charset="0"/>
                <a:sym typeface="Arial"/>
              </a:rPr>
              <a:t>/26)</a:t>
            </a:r>
          </a:p>
        </p:txBody>
      </p:sp>
      <p:grpSp>
        <p:nvGrpSpPr>
          <p:cNvPr id="5" name="Ryhmä 4">
            <a:extLst>
              <a:ext uri="{FF2B5EF4-FFF2-40B4-BE49-F238E27FC236}">
                <a16:creationId xmlns:a16="http://schemas.microsoft.com/office/drawing/2014/main" id="{9B16C876-4EBE-4FDE-8B87-1577EE338106}"/>
              </a:ext>
              <a:ext uri="{C183D7F6-B498-43B3-948B-1728B52AA6E4}">
                <adec:decorative xmlns:adec="http://schemas.microsoft.com/office/drawing/2017/decorative" val="1"/>
              </a:ext>
            </a:extLst>
          </p:cNvPr>
          <p:cNvGrpSpPr/>
          <p:nvPr/>
        </p:nvGrpSpPr>
        <p:grpSpPr>
          <a:xfrm>
            <a:off x="1698744" y="2056997"/>
            <a:ext cx="7299919" cy="4138420"/>
            <a:chOff x="782737" y="1527385"/>
            <a:chExt cx="5474940" cy="3103816"/>
          </a:xfrm>
        </p:grpSpPr>
        <p:grpSp>
          <p:nvGrpSpPr>
            <p:cNvPr id="75" name="Ryhmä 74">
              <a:extLst>
                <a:ext uri="{FF2B5EF4-FFF2-40B4-BE49-F238E27FC236}">
                  <a16:creationId xmlns:a16="http://schemas.microsoft.com/office/drawing/2014/main" id="{953804E7-FCD4-45CB-B80B-B04289B08C2E}"/>
                </a:ext>
              </a:extLst>
            </p:cNvPr>
            <p:cNvGrpSpPr/>
            <p:nvPr/>
          </p:nvGrpSpPr>
          <p:grpSpPr>
            <a:xfrm>
              <a:off x="782737" y="4175302"/>
              <a:ext cx="884494" cy="455899"/>
              <a:chOff x="782737" y="4250662"/>
              <a:chExt cx="884494" cy="455899"/>
            </a:xfrm>
          </p:grpSpPr>
          <p:pic>
            <p:nvPicPr>
              <p:cNvPr id="10" name="Kuva 9" descr="Huopakynä">
                <a:extLst>
                  <a:ext uri="{FF2B5EF4-FFF2-40B4-BE49-F238E27FC236}">
                    <a16:creationId xmlns:a16="http://schemas.microsoft.com/office/drawing/2014/main" id="{78686ADA-3C12-4CBD-8F90-2617473F97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2737" y="4250662"/>
                <a:ext cx="448055" cy="448055"/>
              </a:xfrm>
              <a:prstGeom prst="rect">
                <a:avLst/>
              </a:prstGeom>
              <a:effectLst>
                <a:outerShdw blurRad="50800" dist="38100" dir="2700000" algn="tl" rotWithShape="0">
                  <a:prstClr val="black">
                    <a:alpha val="40000"/>
                  </a:prstClr>
                </a:outerShdw>
              </a:effectLst>
            </p:spPr>
          </p:pic>
          <p:sp>
            <p:nvSpPr>
              <p:cNvPr id="37" name="Tekstiruutu 36">
                <a:extLst>
                  <a:ext uri="{FF2B5EF4-FFF2-40B4-BE49-F238E27FC236}">
                    <a16:creationId xmlns:a16="http://schemas.microsoft.com/office/drawing/2014/main" id="{B1EEFA1E-750A-4FA4-B002-6370B6949388}"/>
                  </a:ext>
                </a:extLst>
              </p:cNvPr>
              <p:cNvSpPr txBox="1"/>
              <p:nvPr/>
            </p:nvSpPr>
            <p:spPr>
              <a:xfrm>
                <a:off x="975297" y="4498812"/>
                <a:ext cx="691934"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Hanko</a:t>
                </a:r>
              </a:p>
            </p:txBody>
          </p:sp>
        </p:grpSp>
        <p:grpSp>
          <p:nvGrpSpPr>
            <p:cNvPr id="76" name="Ryhmä 75">
              <a:extLst>
                <a:ext uri="{FF2B5EF4-FFF2-40B4-BE49-F238E27FC236}">
                  <a16:creationId xmlns:a16="http://schemas.microsoft.com/office/drawing/2014/main" id="{CEF50432-E54D-4611-B8BE-FACAA6C69C74}"/>
                </a:ext>
              </a:extLst>
            </p:cNvPr>
            <p:cNvGrpSpPr/>
            <p:nvPr/>
          </p:nvGrpSpPr>
          <p:grpSpPr>
            <a:xfrm>
              <a:off x="1557496" y="3678165"/>
              <a:ext cx="793820" cy="566877"/>
              <a:chOff x="1557496" y="3753525"/>
              <a:chExt cx="793820" cy="566877"/>
            </a:xfrm>
          </p:grpSpPr>
          <p:pic>
            <p:nvPicPr>
              <p:cNvPr id="11" name="Kuva 10" descr="Huopakynä">
                <a:extLst>
                  <a:ext uri="{FF2B5EF4-FFF2-40B4-BE49-F238E27FC236}">
                    <a16:creationId xmlns:a16="http://schemas.microsoft.com/office/drawing/2014/main" id="{E257D3AC-B0A4-4055-B903-C1E0DE95CA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67231" y="3753525"/>
                <a:ext cx="448055" cy="448055"/>
              </a:xfrm>
              <a:prstGeom prst="rect">
                <a:avLst/>
              </a:prstGeom>
              <a:effectLst>
                <a:outerShdw blurRad="50800" dist="38100" dir="2700000" algn="tl" rotWithShape="0">
                  <a:prstClr val="black">
                    <a:alpha val="40000"/>
                  </a:prstClr>
                </a:outerShdw>
              </a:effectLst>
            </p:spPr>
          </p:pic>
          <p:sp>
            <p:nvSpPr>
              <p:cNvPr id="38" name="Tekstiruutu 37">
                <a:extLst>
                  <a:ext uri="{FF2B5EF4-FFF2-40B4-BE49-F238E27FC236}">
                    <a16:creationId xmlns:a16="http://schemas.microsoft.com/office/drawing/2014/main" id="{183E4542-FDED-4AE0-807E-42A1A58DF9DE}"/>
                  </a:ext>
                </a:extLst>
              </p:cNvPr>
              <p:cNvSpPr txBox="1"/>
              <p:nvPr/>
            </p:nvSpPr>
            <p:spPr>
              <a:xfrm>
                <a:off x="1557496" y="4112653"/>
                <a:ext cx="793820"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Raasepori</a:t>
                </a:r>
              </a:p>
            </p:txBody>
          </p:sp>
        </p:grpSp>
        <p:grpSp>
          <p:nvGrpSpPr>
            <p:cNvPr id="77" name="Ryhmä 76">
              <a:extLst>
                <a:ext uri="{FF2B5EF4-FFF2-40B4-BE49-F238E27FC236}">
                  <a16:creationId xmlns:a16="http://schemas.microsoft.com/office/drawing/2014/main" id="{0BD41841-A8C1-469E-AB55-E69934696DD7}"/>
                </a:ext>
              </a:extLst>
            </p:cNvPr>
            <p:cNvGrpSpPr/>
            <p:nvPr/>
          </p:nvGrpSpPr>
          <p:grpSpPr>
            <a:xfrm>
              <a:off x="2635129" y="3560791"/>
              <a:ext cx="569793" cy="560198"/>
              <a:chOff x="2635129" y="3636151"/>
              <a:chExt cx="569793" cy="560198"/>
            </a:xfrm>
          </p:grpSpPr>
          <p:pic>
            <p:nvPicPr>
              <p:cNvPr id="12" name="Kuva 11" descr="Huopakynä">
                <a:extLst>
                  <a:ext uri="{FF2B5EF4-FFF2-40B4-BE49-F238E27FC236}">
                    <a16:creationId xmlns:a16="http://schemas.microsoft.com/office/drawing/2014/main" id="{C638259A-8A17-49BE-83DF-E4ABE4E862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5129" y="3636151"/>
                <a:ext cx="448055" cy="448055"/>
              </a:xfrm>
              <a:prstGeom prst="rect">
                <a:avLst/>
              </a:prstGeom>
              <a:effectLst>
                <a:outerShdw blurRad="50800" dist="38100" dir="2700000" algn="tl" rotWithShape="0">
                  <a:prstClr val="black">
                    <a:alpha val="40000"/>
                  </a:prstClr>
                </a:outerShdw>
              </a:effectLst>
            </p:spPr>
          </p:pic>
          <p:sp>
            <p:nvSpPr>
              <p:cNvPr id="42" name="Tekstiruutu 41">
                <a:extLst>
                  <a:ext uri="{FF2B5EF4-FFF2-40B4-BE49-F238E27FC236}">
                    <a16:creationId xmlns:a16="http://schemas.microsoft.com/office/drawing/2014/main" id="{61C4B093-474F-4A5C-B84A-6CD1ED350DD4}"/>
                  </a:ext>
                </a:extLst>
              </p:cNvPr>
              <p:cNvSpPr txBox="1"/>
              <p:nvPr/>
            </p:nvSpPr>
            <p:spPr>
              <a:xfrm>
                <a:off x="2635129" y="3988600"/>
                <a:ext cx="569793"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Inkoo</a:t>
                </a:r>
              </a:p>
            </p:txBody>
          </p:sp>
        </p:grpSp>
        <p:grpSp>
          <p:nvGrpSpPr>
            <p:cNvPr id="79" name="Ryhmä 78">
              <a:extLst>
                <a:ext uri="{FF2B5EF4-FFF2-40B4-BE49-F238E27FC236}">
                  <a16:creationId xmlns:a16="http://schemas.microsoft.com/office/drawing/2014/main" id="{9BF5CD88-9AF9-4E4E-92C0-5A209FCCF02F}"/>
                </a:ext>
              </a:extLst>
            </p:cNvPr>
            <p:cNvGrpSpPr/>
            <p:nvPr/>
          </p:nvGrpSpPr>
          <p:grpSpPr>
            <a:xfrm>
              <a:off x="2584499" y="2801748"/>
              <a:ext cx="679658" cy="448055"/>
              <a:chOff x="2584499" y="2877108"/>
              <a:chExt cx="679658" cy="448055"/>
            </a:xfrm>
          </p:grpSpPr>
          <p:pic>
            <p:nvPicPr>
              <p:cNvPr id="13" name="Kuva 12" descr="Huopakynä">
                <a:extLst>
                  <a:ext uri="{FF2B5EF4-FFF2-40B4-BE49-F238E27FC236}">
                    <a16:creationId xmlns:a16="http://schemas.microsoft.com/office/drawing/2014/main" id="{78584C64-6885-4866-B635-D100F009E2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6102" y="2877108"/>
                <a:ext cx="448055" cy="448055"/>
              </a:xfrm>
              <a:prstGeom prst="rect">
                <a:avLst/>
              </a:prstGeom>
              <a:effectLst>
                <a:outerShdw blurRad="50800" dist="38100" dir="2700000" algn="tl" rotWithShape="0">
                  <a:prstClr val="black">
                    <a:alpha val="40000"/>
                  </a:prstClr>
                </a:outerShdw>
              </a:effectLst>
            </p:spPr>
          </p:pic>
          <p:sp>
            <p:nvSpPr>
              <p:cNvPr id="43" name="Tekstiruutu 42">
                <a:extLst>
                  <a:ext uri="{FF2B5EF4-FFF2-40B4-BE49-F238E27FC236}">
                    <a16:creationId xmlns:a16="http://schemas.microsoft.com/office/drawing/2014/main" id="{22ADE196-296C-46A7-8BEC-4685AF981AEB}"/>
                  </a:ext>
                </a:extLst>
              </p:cNvPr>
              <p:cNvSpPr txBox="1"/>
              <p:nvPr/>
            </p:nvSpPr>
            <p:spPr>
              <a:xfrm>
                <a:off x="2584499" y="3116040"/>
                <a:ext cx="563137"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Lohja</a:t>
                </a:r>
              </a:p>
            </p:txBody>
          </p:sp>
        </p:grpSp>
        <p:grpSp>
          <p:nvGrpSpPr>
            <p:cNvPr id="78" name="Ryhmä 77">
              <a:extLst>
                <a:ext uri="{FF2B5EF4-FFF2-40B4-BE49-F238E27FC236}">
                  <a16:creationId xmlns:a16="http://schemas.microsoft.com/office/drawing/2014/main" id="{D2CC33BB-0DBC-4289-9867-DE81926C7B7C}"/>
                </a:ext>
              </a:extLst>
            </p:cNvPr>
            <p:cNvGrpSpPr/>
            <p:nvPr/>
          </p:nvGrpSpPr>
          <p:grpSpPr>
            <a:xfrm>
              <a:off x="2994663" y="3242559"/>
              <a:ext cx="607583" cy="546512"/>
              <a:chOff x="2994663" y="3317919"/>
              <a:chExt cx="607583" cy="546512"/>
            </a:xfrm>
          </p:grpSpPr>
          <p:pic>
            <p:nvPicPr>
              <p:cNvPr id="14" name="Kuva 13" descr="Huopakynä">
                <a:extLst>
                  <a:ext uri="{FF2B5EF4-FFF2-40B4-BE49-F238E27FC236}">
                    <a16:creationId xmlns:a16="http://schemas.microsoft.com/office/drawing/2014/main" id="{75D8AD6E-AD09-4385-A2E5-AF3EFA27B4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3184" y="3317919"/>
                <a:ext cx="448055" cy="448055"/>
              </a:xfrm>
              <a:prstGeom prst="rect">
                <a:avLst/>
              </a:prstGeom>
              <a:effectLst>
                <a:outerShdw blurRad="50800" dist="38100" dir="2700000" algn="tl" rotWithShape="0">
                  <a:prstClr val="black">
                    <a:alpha val="40000"/>
                  </a:prstClr>
                </a:outerShdw>
              </a:effectLst>
            </p:spPr>
          </p:pic>
          <p:sp>
            <p:nvSpPr>
              <p:cNvPr id="44" name="Tekstiruutu 43">
                <a:extLst>
                  <a:ext uri="{FF2B5EF4-FFF2-40B4-BE49-F238E27FC236}">
                    <a16:creationId xmlns:a16="http://schemas.microsoft.com/office/drawing/2014/main" id="{B48252F3-D03F-42F4-8BE8-51B818CD970B}"/>
                  </a:ext>
                </a:extLst>
              </p:cNvPr>
              <p:cNvSpPr txBox="1"/>
              <p:nvPr/>
            </p:nvSpPr>
            <p:spPr>
              <a:xfrm>
                <a:off x="2994663" y="3656682"/>
                <a:ext cx="607583"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Siuntio</a:t>
                </a:r>
              </a:p>
            </p:txBody>
          </p:sp>
        </p:grpSp>
        <p:grpSp>
          <p:nvGrpSpPr>
            <p:cNvPr id="80" name="Ryhmä 79">
              <a:extLst>
                <a:ext uri="{FF2B5EF4-FFF2-40B4-BE49-F238E27FC236}">
                  <a16:creationId xmlns:a16="http://schemas.microsoft.com/office/drawing/2014/main" id="{C4FB9370-79BD-4CBC-BE82-FA1EDD566DB0}"/>
                </a:ext>
              </a:extLst>
            </p:cNvPr>
            <p:cNvGrpSpPr/>
            <p:nvPr/>
          </p:nvGrpSpPr>
          <p:grpSpPr>
            <a:xfrm>
              <a:off x="3488633" y="3316598"/>
              <a:ext cx="694068" cy="693593"/>
              <a:chOff x="3481022" y="3364603"/>
              <a:chExt cx="694068" cy="693593"/>
            </a:xfrm>
          </p:grpSpPr>
          <p:pic>
            <p:nvPicPr>
              <p:cNvPr id="15" name="Kuva 14" descr="Huopakynä">
                <a:extLst>
                  <a:ext uri="{FF2B5EF4-FFF2-40B4-BE49-F238E27FC236}">
                    <a16:creationId xmlns:a16="http://schemas.microsoft.com/office/drawing/2014/main" id="{1B20A34A-6C94-4605-8F7F-2ECD76AA78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81022" y="3364603"/>
                <a:ext cx="448055" cy="448055"/>
              </a:xfrm>
              <a:prstGeom prst="rect">
                <a:avLst/>
              </a:prstGeom>
              <a:effectLst>
                <a:outerShdw blurRad="50800" dist="38100" dir="2700000" algn="tl" rotWithShape="0">
                  <a:prstClr val="black">
                    <a:alpha val="40000"/>
                  </a:prstClr>
                </a:outerShdw>
              </a:effectLst>
            </p:spPr>
          </p:pic>
          <p:sp>
            <p:nvSpPr>
              <p:cNvPr id="45" name="Tekstiruutu 44">
                <a:extLst>
                  <a:ext uri="{FF2B5EF4-FFF2-40B4-BE49-F238E27FC236}">
                    <a16:creationId xmlns:a16="http://schemas.microsoft.com/office/drawing/2014/main" id="{A33DC144-DACD-4CEC-ADF4-8D7A537B4444}"/>
                  </a:ext>
                </a:extLst>
              </p:cNvPr>
              <p:cNvSpPr txBox="1"/>
              <p:nvPr/>
            </p:nvSpPr>
            <p:spPr>
              <a:xfrm>
                <a:off x="3502266" y="3711947"/>
                <a:ext cx="672824"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Kirkko-nummi</a:t>
                </a:r>
              </a:p>
            </p:txBody>
          </p:sp>
        </p:grpSp>
        <p:grpSp>
          <p:nvGrpSpPr>
            <p:cNvPr id="88" name="Ryhmä 87">
              <a:extLst>
                <a:ext uri="{FF2B5EF4-FFF2-40B4-BE49-F238E27FC236}">
                  <a16:creationId xmlns:a16="http://schemas.microsoft.com/office/drawing/2014/main" id="{171DFC36-820D-411C-BE5C-C587AEBE72B1}"/>
                </a:ext>
              </a:extLst>
            </p:cNvPr>
            <p:cNvGrpSpPr/>
            <p:nvPr/>
          </p:nvGrpSpPr>
          <p:grpSpPr>
            <a:xfrm>
              <a:off x="3692173" y="2923790"/>
              <a:ext cx="563137" cy="506670"/>
              <a:chOff x="3692173" y="2999150"/>
              <a:chExt cx="563137" cy="506670"/>
            </a:xfrm>
          </p:grpSpPr>
          <p:pic>
            <p:nvPicPr>
              <p:cNvPr id="19" name="Kuva 18" descr="Huopakynä">
                <a:extLst>
                  <a:ext uri="{FF2B5EF4-FFF2-40B4-BE49-F238E27FC236}">
                    <a16:creationId xmlns:a16="http://schemas.microsoft.com/office/drawing/2014/main" id="{C0905E93-8917-4D3C-90BD-9570BE4E84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321" y="2999150"/>
                <a:ext cx="448055" cy="448055"/>
              </a:xfrm>
              <a:prstGeom prst="rect">
                <a:avLst/>
              </a:prstGeom>
              <a:effectLst>
                <a:outerShdw blurRad="50800" dist="38100" dir="2700000" algn="tl" rotWithShape="0">
                  <a:prstClr val="black">
                    <a:alpha val="40000"/>
                  </a:prstClr>
                </a:outerShdw>
              </a:effectLst>
            </p:spPr>
          </p:pic>
          <p:sp>
            <p:nvSpPr>
              <p:cNvPr id="50" name="Tekstiruutu 49">
                <a:extLst>
                  <a:ext uri="{FF2B5EF4-FFF2-40B4-BE49-F238E27FC236}">
                    <a16:creationId xmlns:a16="http://schemas.microsoft.com/office/drawing/2014/main" id="{7115A09B-4CC9-401B-A663-6D975B4AB4EC}"/>
                  </a:ext>
                </a:extLst>
              </p:cNvPr>
              <p:cNvSpPr txBox="1"/>
              <p:nvPr/>
            </p:nvSpPr>
            <p:spPr>
              <a:xfrm>
                <a:off x="3692173" y="3298071"/>
                <a:ext cx="563137"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Espoo</a:t>
                </a:r>
              </a:p>
            </p:txBody>
          </p:sp>
        </p:grpSp>
        <p:grpSp>
          <p:nvGrpSpPr>
            <p:cNvPr id="93" name="Ryhmä 92">
              <a:extLst>
                <a:ext uri="{FF2B5EF4-FFF2-40B4-BE49-F238E27FC236}">
                  <a16:creationId xmlns:a16="http://schemas.microsoft.com/office/drawing/2014/main" id="{09DDDD04-BA7F-441F-9544-C2D82FB1C863}"/>
                </a:ext>
              </a:extLst>
            </p:cNvPr>
            <p:cNvGrpSpPr/>
            <p:nvPr/>
          </p:nvGrpSpPr>
          <p:grpSpPr>
            <a:xfrm>
              <a:off x="4161516" y="1527385"/>
              <a:ext cx="739265" cy="532693"/>
              <a:chOff x="4157606" y="1618104"/>
              <a:chExt cx="739265" cy="532693"/>
            </a:xfrm>
          </p:grpSpPr>
          <p:pic>
            <p:nvPicPr>
              <p:cNvPr id="16" name="Kuva 15" descr="Huopakynä">
                <a:extLst>
                  <a:ext uri="{FF2B5EF4-FFF2-40B4-BE49-F238E27FC236}">
                    <a16:creationId xmlns:a16="http://schemas.microsoft.com/office/drawing/2014/main" id="{7EC4BCC5-152A-40B4-A61C-4CBF5411E6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2501" y="1618104"/>
                <a:ext cx="448055" cy="448055"/>
              </a:xfrm>
              <a:prstGeom prst="rect">
                <a:avLst/>
              </a:prstGeom>
              <a:effectLst>
                <a:outerShdw blurRad="50800" dist="38100" dir="2700000" algn="tl" rotWithShape="0">
                  <a:prstClr val="black">
                    <a:alpha val="40000"/>
                  </a:prstClr>
                </a:outerShdw>
              </a:effectLst>
            </p:spPr>
          </p:pic>
          <p:sp>
            <p:nvSpPr>
              <p:cNvPr id="52" name="Tekstiruutu 51">
                <a:extLst>
                  <a:ext uri="{FF2B5EF4-FFF2-40B4-BE49-F238E27FC236}">
                    <a16:creationId xmlns:a16="http://schemas.microsoft.com/office/drawing/2014/main" id="{14163DC9-A1DE-4711-BF50-333DC5797AFA}"/>
                  </a:ext>
                </a:extLst>
              </p:cNvPr>
              <p:cNvSpPr txBox="1"/>
              <p:nvPr/>
            </p:nvSpPr>
            <p:spPr>
              <a:xfrm>
                <a:off x="4157606" y="1943048"/>
                <a:ext cx="739265"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Hyvinkää</a:t>
                </a:r>
              </a:p>
            </p:txBody>
          </p:sp>
        </p:grpSp>
        <p:grpSp>
          <p:nvGrpSpPr>
            <p:cNvPr id="106" name="Ryhmä 105">
              <a:extLst>
                <a:ext uri="{FF2B5EF4-FFF2-40B4-BE49-F238E27FC236}">
                  <a16:creationId xmlns:a16="http://schemas.microsoft.com/office/drawing/2014/main" id="{82EFBE45-29A7-4244-9712-C7EAB131A3C7}"/>
                </a:ext>
              </a:extLst>
            </p:cNvPr>
            <p:cNvGrpSpPr/>
            <p:nvPr/>
          </p:nvGrpSpPr>
          <p:grpSpPr>
            <a:xfrm>
              <a:off x="4313968" y="2699868"/>
              <a:ext cx="722880" cy="448055"/>
              <a:chOff x="4313968" y="2775228"/>
              <a:chExt cx="722880" cy="448055"/>
            </a:xfrm>
          </p:grpSpPr>
          <p:pic>
            <p:nvPicPr>
              <p:cNvPr id="20" name="Kuva 19" descr="Huopakynä">
                <a:extLst>
                  <a:ext uri="{FF2B5EF4-FFF2-40B4-BE49-F238E27FC236}">
                    <a16:creationId xmlns:a16="http://schemas.microsoft.com/office/drawing/2014/main" id="{BA7B078F-98CC-44F8-8E3F-57C2B22DE1DD}"/>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a:off x="4588793" y="2775228"/>
                <a:ext cx="448055" cy="448055"/>
              </a:xfrm>
              <a:prstGeom prst="rect">
                <a:avLst/>
              </a:prstGeom>
              <a:effectLst>
                <a:outerShdw blurRad="50800" dist="38100" dir="2700000" algn="tl" rotWithShape="0">
                  <a:prstClr val="black">
                    <a:alpha val="40000"/>
                  </a:prstClr>
                </a:outerShdw>
              </a:effectLst>
            </p:spPr>
          </p:pic>
          <p:sp>
            <p:nvSpPr>
              <p:cNvPr id="55" name="Tekstiruutu 54">
                <a:extLst>
                  <a:ext uri="{FF2B5EF4-FFF2-40B4-BE49-F238E27FC236}">
                    <a16:creationId xmlns:a16="http://schemas.microsoft.com/office/drawing/2014/main" id="{80CA026E-D504-46ED-A81E-F870B87FC518}"/>
                  </a:ext>
                </a:extLst>
              </p:cNvPr>
              <p:cNvSpPr txBox="1"/>
              <p:nvPr/>
            </p:nvSpPr>
            <p:spPr>
              <a:xfrm>
                <a:off x="4313968" y="3005501"/>
                <a:ext cx="614918"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Vantaa</a:t>
                </a:r>
              </a:p>
            </p:txBody>
          </p:sp>
        </p:grpSp>
        <p:grpSp>
          <p:nvGrpSpPr>
            <p:cNvPr id="101" name="Ryhmä 100">
              <a:extLst>
                <a:ext uri="{FF2B5EF4-FFF2-40B4-BE49-F238E27FC236}">
                  <a16:creationId xmlns:a16="http://schemas.microsoft.com/office/drawing/2014/main" id="{DEEF0AFA-F2CA-4D17-BD72-9A6B4BE5C0DC}"/>
                </a:ext>
              </a:extLst>
            </p:cNvPr>
            <p:cNvGrpSpPr/>
            <p:nvPr/>
          </p:nvGrpSpPr>
          <p:grpSpPr>
            <a:xfrm>
              <a:off x="5651358" y="2431114"/>
              <a:ext cx="606319" cy="561366"/>
              <a:chOff x="5651358" y="2492085"/>
              <a:chExt cx="606319" cy="561366"/>
            </a:xfrm>
          </p:grpSpPr>
          <p:pic>
            <p:nvPicPr>
              <p:cNvPr id="17" name="Kuva 16" descr="Huopakynä">
                <a:extLst>
                  <a:ext uri="{FF2B5EF4-FFF2-40B4-BE49-F238E27FC236}">
                    <a16:creationId xmlns:a16="http://schemas.microsoft.com/office/drawing/2014/main" id="{B55E1230-FEEC-4AA9-8CAB-2581DE0FB3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79566" y="2492085"/>
                <a:ext cx="448055" cy="448055"/>
              </a:xfrm>
              <a:prstGeom prst="rect">
                <a:avLst/>
              </a:prstGeom>
              <a:effectLst>
                <a:outerShdw blurRad="50800" dist="38100" dir="2700000" algn="tl" rotWithShape="0">
                  <a:prstClr val="black">
                    <a:alpha val="40000"/>
                  </a:prstClr>
                </a:outerShdw>
              </a:effectLst>
            </p:spPr>
          </p:pic>
          <p:sp>
            <p:nvSpPr>
              <p:cNvPr id="60" name="Tekstiruutu 59">
                <a:extLst>
                  <a:ext uri="{FF2B5EF4-FFF2-40B4-BE49-F238E27FC236}">
                    <a16:creationId xmlns:a16="http://schemas.microsoft.com/office/drawing/2014/main" id="{CDDF3E5A-0793-4643-962E-C1F0264FF5CE}"/>
                  </a:ext>
                </a:extLst>
              </p:cNvPr>
              <p:cNvSpPr txBox="1"/>
              <p:nvPr/>
            </p:nvSpPr>
            <p:spPr>
              <a:xfrm>
                <a:off x="5651358" y="2845702"/>
                <a:ext cx="606319"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Porvoo</a:t>
                </a:r>
              </a:p>
            </p:txBody>
          </p:sp>
        </p:grpSp>
      </p:grpSp>
      <p:grpSp>
        <p:nvGrpSpPr>
          <p:cNvPr id="36" name="Ryhmä 35">
            <a:extLst>
              <a:ext uri="{FF2B5EF4-FFF2-40B4-BE49-F238E27FC236}">
                <a16:creationId xmlns:a16="http://schemas.microsoft.com/office/drawing/2014/main" id="{3153E9ED-1A94-460E-AB70-DCC18CF68211}"/>
              </a:ext>
              <a:ext uri="{C183D7F6-B498-43B3-948B-1728B52AA6E4}">
                <adec:decorative xmlns:adec="http://schemas.microsoft.com/office/drawing/2017/decorative" val="1"/>
              </a:ext>
            </a:extLst>
          </p:cNvPr>
          <p:cNvGrpSpPr/>
          <p:nvPr/>
        </p:nvGrpSpPr>
        <p:grpSpPr>
          <a:xfrm>
            <a:off x="4785210" y="1825731"/>
            <a:ext cx="5813985" cy="3657221"/>
            <a:chOff x="3097591" y="1369294"/>
            <a:chExt cx="4360490" cy="2742911"/>
          </a:xfrm>
        </p:grpSpPr>
        <p:sp>
          <p:nvSpPr>
            <p:cNvPr id="64" name="Tekstiruutu 63">
              <a:extLst>
                <a:ext uri="{FF2B5EF4-FFF2-40B4-BE49-F238E27FC236}">
                  <a16:creationId xmlns:a16="http://schemas.microsoft.com/office/drawing/2014/main" id="{22EE199B-8CEE-488F-B014-88F0F454B410}"/>
                </a:ext>
              </a:extLst>
            </p:cNvPr>
            <p:cNvSpPr txBox="1"/>
            <p:nvPr/>
          </p:nvSpPr>
          <p:spPr>
            <a:xfrm>
              <a:off x="4299781" y="2593834"/>
              <a:ext cx="601000"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Tuusula</a:t>
              </a:r>
            </a:p>
          </p:txBody>
        </p:sp>
        <p:grpSp>
          <p:nvGrpSpPr>
            <p:cNvPr id="3" name="Ryhmä 2">
              <a:extLst>
                <a:ext uri="{FF2B5EF4-FFF2-40B4-BE49-F238E27FC236}">
                  <a16:creationId xmlns:a16="http://schemas.microsoft.com/office/drawing/2014/main" id="{456BFCBD-7B34-475F-AADB-FD8CE49ECED7}"/>
                </a:ext>
              </a:extLst>
            </p:cNvPr>
            <p:cNvGrpSpPr/>
            <p:nvPr/>
          </p:nvGrpSpPr>
          <p:grpSpPr>
            <a:xfrm>
              <a:off x="3097591" y="1369294"/>
              <a:ext cx="4360490" cy="2742911"/>
              <a:chOff x="3097591" y="1369294"/>
              <a:chExt cx="4360490" cy="2742911"/>
            </a:xfrm>
          </p:grpSpPr>
          <p:grpSp>
            <p:nvGrpSpPr>
              <p:cNvPr id="90" name="Ryhmä 89">
                <a:extLst>
                  <a:ext uri="{FF2B5EF4-FFF2-40B4-BE49-F238E27FC236}">
                    <a16:creationId xmlns:a16="http://schemas.microsoft.com/office/drawing/2014/main" id="{75C9925B-929E-461B-A477-CC36C1E3531C}"/>
                  </a:ext>
                </a:extLst>
              </p:cNvPr>
              <p:cNvGrpSpPr/>
              <p:nvPr/>
            </p:nvGrpSpPr>
            <p:grpSpPr>
              <a:xfrm>
                <a:off x="3213005" y="2494422"/>
                <a:ext cx="479168" cy="540266"/>
                <a:chOff x="3204274" y="2581644"/>
                <a:chExt cx="479168" cy="540266"/>
              </a:xfrm>
            </p:grpSpPr>
            <p:pic>
              <p:nvPicPr>
                <p:cNvPr id="33" name="Kuva 32" descr="Huopakynä">
                  <a:extLst>
                    <a:ext uri="{FF2B5EF4-FFF2-40B4-BE49-F238E27FC236}">
                      <a16:creationId xmlns:a16="http://schemas.microsoft.com/office/drawing/2014/main" id="{D318A565-750F-4626-B7CC-98A6660FF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35387" y="2581644"/>
                  <a:ext cx="448055" cy="448055"/>
                </a:xfrm>
                <a:prstGeom prst="rect">
                  <a:avLst/>
                </a:prstGeom>
                <a:effectLst>
                  <a:outerShdw blurRad="50800" dist="38100" dir="2700000" algn="tl" rotWithShape="0">
                    <a:prstClr val="black">
                      <a:alpha val="40000"/>
                    </a:prstClr>
                  </a:outerShdw>
                </a:effectLst>
              </p:spPr>
            </p:pic>
            <p:sp>
              <p:nvSpPr>
                <p:cNvPr id="46" name="Tekstiruutu 45">
                  <a:extLst>
                    <a:ext uri="{FF2B5EF4-FFF2-40B4-BE49-F238E27FC236}">
                      <a16:creationId xmlns:a16="http://schemas.microsoft.com/office/drawing/2014/main" id="{D3B5EF3A-ED82-40E3-8965-83389480B366}"/>
                    </a:ext>
                  </a:extLst>
                </p:cNvPr>
                <p:cNvSpPr txBox="1"/>
                <p:nvPr/>
              </p:nvSpPr>
              <p:spPr>
                <a:xfrm>
                  <a:off x="3204274" y="2914161"/>
                  <a:ext cx="463211"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Vihti</a:t>
                  </a:r>
                </a:p>
              </p:txBody>
            </p:sp>
          </p:grpSp>
          <p:grpSp>
            <p:nvGrpSpPr>
              <p:cNvPr id="91" name="Ryhmä 90">
                <a:extLst>
                  <a:ext uri="{FF2B5EF4-FFF2-40B4-BE49-F238E27FC236}">
                    <a16:creationId xmlns:a16="http://schemas.microsoft.com/office/drawing/2014/main" id="{0B52CD00-54F9-443D-BB66-C4881254C6AB}"/>
                  </a:ext>
                </a:extLst>
              </p:cNvPr>
              <p:cNvGrpSpPr/>
              <p:nvPr/>
            </p:nvGrpSpPr>
            <p:grpSpPr>
              <a:xfrm>
                <a:off x="3097591" y="1783683"/>
                <a:ext cx="700186" cy="522022"/>
                <a:chOff x="3097591" y="1859043"/>
                <a:chExt cx="700186" cy="522022"/>
              </a:xfrm>
            </p:grpSpPr>
            <p:pic>
              <p:nvPicPr>
                <p:cNvPr id="34" name="Kuva 33" descr="Huopakynä">
                  <a:extLst>
                    <a:ext uri="{FF2B5EF4-FFF2-40B4-BE49-F238E27FC236}">
                      <a16:creationId xmlns:a16="http://schemas.microsoft.com/office/drawing/2014/main" id="{BC7CB98D-7FF2-4530-ADF2-3E3F2172BB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41844" y="1859043"/>
                  <a:ext cx="448055" cy="448055"/>
                </a:xfrm>
                <a:prstGeom prst="rect">
                  <a:avLst/>
                </a:prstGeom>
                <a:effectLst>
                  <a:outerShdw blurRad="50800" dist="38100" dir="2700000" algn="tl" rotWithShape="0">
                    <a:prstClr val="black">
                      <a:alpha val="40000"/>
                    </a:prstClr>
                  </a:outerShdw>
                </a:effectLst>
              </p:spPr>
            </p:pic>
            <p:sp>
              <p:nvSpPr>
                <p:cNvPr id="47" name="Tekstiruutu 46">
                  <a:extLst>
                    <a:ext uri="{FF2B5EF4-FFF2-40B4-BE49-F238E27FC236}">
                      <a16:creationId xmlns:a16="http://schemas.microsoft.com/office/drawing/2014/main" id="{4BDC5EC2-1B36-4B9D-B470-A212D28CFBC7}"/>
                    </a:ext>
                  </a:extLst>
                </p:cNvPr>
                <p:cNvSpPr txBox="1"/>
                <p:nvPr/>
              </p:nvSpPr>
              <p:spPr>
                <a:xfrm>
                  <a:off x="3097591" y="2173316"/>
                  <a:ext cx="700186"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Karkkila</a:t>
                  </a:r>
                </a:p>
              </p:txBody>
            </p:sp>
          </p:grpSp>
          <p:grpSp>
            <p:nvGrpSpPr>
              <p:cNvPr id="105" name="Ryhmä 104">
                <a:extLst>
                  <a:ext uri="{FF2B5EF4-FFF2-40B4-BE49-F238E27FC236}">
                    <a16:creationId xmlns:a16="http://schemas.microsoft.com/office/drawing/2014/main" id="{4747AA10-EFF5-413F-9FB8-EEB31BDE2902}"/>
                  </a:ext>
                </a:extLst>
              </p:cNvPr>
              <p:cNvGrpSpPr/>
              <p:nvPr/>
            </p:nvGrpSpPr>
            <p:grpSpPr>
              <a:xfrm>
                <a:off x="4358175" y="3134619"/>
                <a:ext cx="672824" cy="539227"/>
                <a:chOff x="4358175" y="3209979"/>
                <a:chExt cx="672824" cy="539227"/>
              </a:xfrm>
            </p:grpSpPr>
            <p:pic>
              <p:nvPicPr>
                <p:cNvPr id="18" name="Kuva 17" descr="Huopakynä">
                  <a:extLst>
                    <a:ext uri="{FF2B5EF4-FFF2-40B4-BE49-F238E27FC236}">
                      <a16:creationId xmlns:a16="http://schemas.microsoft.com/office/drawing/2014/main" id="{26547416-BCA1-4550-A2A8-44CADEF82E7A}"/>
                    </a:ext>
                  </a:extLst>
                </p:cNvPr>
                <p:cNvPicPr>
                  <a:picLocks noChangeAspect="1"/>
                </p:cNvPicPr>
                <p:nvPr/>
              </p:nvPicPr>
              <p:blipFill>
                <a:blip r:embed="rId8">
                  <a:extLst>
                    <a:ext uri="{96DAC541-7B7A-43D3-8B79-37D633B846F1}">
                      <asvg:svgBlip xmlns:asvg="http://schemas.microsoft.com/office/drawing/2016/SVG/main" r:embed="rId15"/>
                    </a:ext>
                  </a:extLst>
                </a:blip>
                <a:stretch>
                  <a:fillRect/>
                </a:stretch>
              </p:blipFill>
              <p:spPr>
                <a:xfrm>
                  <a:off x="4387795" y="3209979"/>
                  <a:ext cx="448055" cy="448055"/>
                </a:xfrm>
                <a:prstGeom prst="rect">
                  <a:avLst/>
                </a:prstGeom>
                <a:effectLst>
                  <a:outerShdw blurRad="50800" dist="38100" dir="2700000" algn="tl" rotWithShape="0">
                    <a:prstClr val="black">
                      <a:alpha val="40000"/>
                    </a:prstClr>
                  </a:outerShdw>
                </a:effectLst>
              </p:spPr>
            </p:pic>
            <p:sp>
              <p:nvSpPr>
                <p:cNvPr id="48" name="Tekstiruutu 47">
                  <a:extLst>
                    <a:ext uri="{FF2B5EF4-FFF2-40B4-BE49-F238E27FC236}">
                      <a16:creationId xmlns:a16="http://schemas.microsoft.com/office/drawing/2014/main" id="{0A1633D3-FBF9-473A-944D-3DC14F884018}"/>
                    </a:ext>
                  </a:extLst>
                </p:cNvPr>
                <p:cNvSpPr txBox="1"/>
                <p:nvPr/>
              </p:nvSpPr>
              <p:spPr>
                <a:xfrm>
                  <a:off x="4358175" y="3541457"/>
                  <a:ext cx="672824"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Helsinki</a:t>
                  </a:r>
                </a:p>
              </p:txBody>
            </p:sp>
          </p:grpSp>
          <p:grpSp>
            <p:nvGrpSpPr>
              <p:cNvPr id="92" name="Ryhmä 91">
                <a:extLst>
                  <a:ext uri="{FF2B5EF4-FFF2-40B4-BE49-F238E27FC236}">
                    <a16:creationId xmlns:a16="http://schemas.microsoft.com/office/drawing/2014/main" id="{BE56E18F-2499-4FF0-B897-08AC98165212}"/>
                  </a:ext>
                </a:extLst>
              </p:cNvPr>
              <p:cNvGrpSpPr/>
              <p:nvPr/>
            </p:nvGrpSpPr>
            <p:grpSpPr>
              <a:xfrm>
                <a:off x="3825804" y="2140239"/>
                <a:ext cx="822705" cy="561932"/>
                <a:chOff x="3797777" y="2213518"/>
                <a:chExt cx="822705" cy="561932"/>
              </a:xfrm>
            </p:grpSpPr>
            <p:pic>
              <p:nvPicPr>
                <p:cNvPr id="31" name="Kuva 30" descr="Huopakynä">
                  <a:extLst>
                    <a:ext uri="{FF2B5EF4-FFF2-40B4-BE49-F238E27FC236}">
                      <a16:creationId xmlns:a16="http://schemas.microsoft.com/office/drawing/2014/main" id="{52B4E165-93DC-44F9-AF44-E17F894515EC}"/>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18511" r="16365"/>
                <a:stretch/>
              </p:blipFill>
              <p:spPr>
                <a:xfrm>
                  <a:off x="4182701" y="2213518"/>
                  <a:ext cx="291790" cy="448055"/>
                </a:xfrm>
                <a:prstGeom prst="rect">
                  <a:avLst/>
                </a:prstGeom>
                <a:effectLst>
                  <a:outerShdw blurRad="50800" dist="38100" dir="2700000" algn="tl" rotWithShape="0">
                    <a:prstClr val="black">
                      <a:alpha val="40000"/>
                    </a:prstClr>
                  </a:outerShdw>
                </a:effectLst>
              </p:spPr>
            </p:pic>
            <p:sp>
              <p:nvSpPr>
                <p:cNvPr id="51" name="Tekstiruutu 50">
                  <a:extLst>
                    <a:ext uri="{FF2B5EF4-FFF2-40B4-BE49-F238E27FC236}">
                      <a16:creationId xmlns:a16="http://schemas.microsoft.com/office/drawing/2014/main" id="{F1077660-6A28-44C1-85D4-D99B805B0B27}"/>
                    </a:ext>
                  </a:extLst>
                </p:cNvPr>
                <p:cNvSpPr txBox="1"/>
                <p:nvPr/>
              </p:nvSpPr>
              <p:spPr>
                <a:xfrm>
                  <a:off x="3797777" y="2567701"/>
                  <a:ext cx="822705"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Nurmijärvi</a:t>
                  </a:r>
                </a:p>
              </p:txBody>
            </p:sp>
          </p:grpSp>
          <p:grpSp>
            <p:nvGrpSpPr>
              <p:cNvPr id="94" name="Ryhmä 93">
                <a:extLst>
                  <a:ext uri="{FF2B5EF4-FFF2-40B4-BE49-F238E27FC236}">
                    <a16:creationId xmlns:a16="http://schemas.microsoft.com/office/drawing/2014/main" id="{A49BE6E6-CAE2-41A9-8C4B-EBFC96014E16}"/>
                  </a:ext>
                </a:extLst>
              </p:cNvPr>
              <p:cNvGrpSpPr/>
              <p:nvPr/>
            </p:nvGrpSpPr>
            <p:grpSpPr>
              <a:xfrm>
                <a:off x="4893362" y="1454928"/>
                <a:ext cx="714523" cy="537601"/>
                <a:chOff x="4893362" y="1543036"/>
                <a:chExt cx="714523" cy="537601"/>
              </a:xfrm>
            </p:grpSpPr>
            <p:pic>
              <p:nvPicPr>
                <p:cNvPr id="32" name="Kuva 31" descr="Huopakynä">
                  <a:extLst>
                    <a:ext uri="{FF2B5EF4-FFF2-40B4-BE49-F238E27FC236}">
                      <a16:creationId xmlns:a16="http://schemas.microsoft.com/office/drawing/2014/main" id="{D7597959-007B-437D-AF93-EA5A9C7A39F5}"/>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a:off x="5033087" y="1543036"/>
                  <a:ext cx="448055" cy="448055"/>
                </a:xfrm>
                <a:prstGeom prst="rect">
                  <a:avLst/>
                </a:prstGeom>
                <a:effectLst>
                  <a:outerShdw blurRad="50800" dist="38100" dir="2700000" algn="tl" rotWithShape="0">
                    <a:prstClr val="black">
                      <a:alpha val="40000"/>
                    </a:prstClr>
                  </a:outerShdw>
                </a:effectLst>
              </p:spPr>
            </p:pic>
            <p:sp>
              <p:nvSpPr>
                <p:cNvPr id="53" name="Tekstiruutu 52">
                  <a:extLst>
                    <a:ext uri="{FF2B5EF4-FFF2-40B4-BE49-F238E27FC236}">
                      <a16:creationId xmlns:a16="http://schemas.microsoft.com/office/drawing/2014/main" id="{DD5F0297-D523-4C2F-87C1-6192D40AA60E}"/>
                    </a:ext>
                  </a:extLst>
                </p:cNvPr>
                <p:cNvSpPr txBox="1"/>
                <p:nvPr/>
              </p:nvSpPr>
              <p:spPr>
                <a:xfrm>
                  <a:off x="4893362" y="1872888"/>
                  <a:ext cx="714523"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Mäntsälä</a:t>
                  </a:r>
                </a:p>
              </p:txBody>
            </p:sp>
          </p:grpSp>
          <p:grpSp>
            <p:nvGrpSpPr>
              <p:cNvPr id="102" name="Ryhmä 101">
                <a:extLst>
                  <a:ext uri="{FF2B5EF4-FFF2-40B4-BE49-F238E27FC236}">
                    <a16:creationId xmlns:a16="http://schemas.microsoft.com/office/drawing/2014/main" id="{D0A68721-CA29-4A80-AACB-493F4FBEA922}"/>
                  </a:ext>
                </a:extLst>
              </p:cNvPr>
              <p:cNvGrpSpPr/>
              <p:nvPr/>
            </p:nvGrpSpPr>
            <p:grpSpPr>
              <a:xfrm>
                <a:off x="5070225" y="2716285"/>
                <a:ext cx="578891" cy="537490"/>
                <a:chOff x="5070225" y="2791645"/>
                <a:chExt cx="578891" cy="537490"/>
              </a:xfrm>
            </p:grpSpPr>
            <p:pic>
              <p:nvPicPr>
                <p:cNvPr id="21" name="Kuva 20" descr="Huopakynä">
                  <a:extLst>
                    <a:ext uri="{FF2B5EF4-FFF2-40B4-BE49-F238E27FC236}">
                      <a16:creationId xmlns:a16="http://schemas.microsoft.com/office/drawing/2014/main" id="{5C1FF588-972E-4276-AB6A-CDC74E6900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0225" y="2791645"/>
                  <a:ext cx="448055" cy="448055"/>
                </a:xfrm>
                <a:prstGeom prst="rect">
                  <a:avLst/>
                </a:prstGeom>
                <a:effectLst>
                  <a:outerShdw blurRad="50800" dist="38100" dir="2700000" algn="tl" rotWithShape="0">
                    <a:prstClr val="black">
                      <a:alpha val="40000"/>
                    </a:prstClr>
                  </a:outerShdw>
                </a:effectLst>
              </p:spPr>
            </p:pic>
            <p:sp>
              <p:nvSpPr>
                <p:cNvPr id="54" name="Tekstiruutu 53">
                  <a:extLst>
                    <a:ext uri="{FF2B5EF4-FFF2-40B4-BE49-F238E27FC236}">
                      <a16:creationId xmlns:a16="http://schemas.microsoft.com/office/drawing/2014/main" id="{398A7210-663F-4E17-93CF-6A6D3F5153EA}"/>
                    </a:ext>
                  </a:extLst>
                </p:cNvPr>
                <p:cNvSpPr txBox="1"/>
                <p:nvPr/>
              </p:nvSpPr>
              <p:spPr>
                <a:xfrm>
                  <a:off x="5085979" y="3121386"/>
                  <a:ext cx="563137"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Sipoo</a:t>
                  </a:r>
                </a:p>
              </p:txBody>
            </p:sp>
          </p:grpSp>
          <p:grpSp>
            <p:nvGrpSpPr>
              <p:cNvPr id="98" name="Ryhmä 97">
                <a:extLst>
                  <a:ext uri="{FF2B5EF4-FFF2-40B4-BE49-F238E27FC236}">
                    <a16:creationId xmlns:a16="http://schemas.microsoft.com/office/drawing/2014/main" id="{CF7494F7-7207-45C7-A4EE-7EFE4033F4ED}"/>
                  </a:ext>
                </a:extLst>
              </p:cNvPr>
              <p:cNvGrpSpPr/>
              <p:nvPr/>
            </p:nvGrpSpPr>
            <p:grpSpPr>
              <a:xfrm>
                <a:off x="6591448" y="2183209"/>
                <a:ext cx="644544" cy="548661"/>
                <a:chOff x="6591448" y="2258569"/>
                <a:chExt cx="644544" cy="548661"/>
              </a:xfrm>
            </p:grpSpPr>
            <p:pic>
              <p:nvPicPr>
                <p:cNvPr id="22" name="Kuva 21" descr="Huopakynä">
                  <a:extLst>
                    <a:ext uri="{FF2B5EF4-FFF2-40B4-BE49-F238E27FC236}">
                      <a16:creationId xmlns:a16="http://schemas.microsoft.com/office/drawing/2014/main" id="{59A27E6B-3AFA-4C0A-817F-8C76EF8556E3}"/>
                    </a:ext>
                  </a:extLst>
                </p:cNvPr>
                <p:cNvPicPr>
                  <a:picLocks noChangeAspect="1"/>
                </p:cNvPicPr>
                <p:nvPr/>
              </p:nvPicPr>
              <p:blipFill>
                <a:blip r:embed="rId8">
                  <a:extLst>
                    <a:ext uri="{96DAC541-7B7A-43D3-8B79-37D633B846F1}">
                      <asvg:svgBlip xmlns:asvg="http://schemas.microsoft.com/office/drawing/2016/SVG/main" r:embed="rId15"/>
                    </a:ext>
                  </a:extLst>
                </a:blip>
                <a:stretch>
                  <a:fillRect/>
                </a:stretch>
              </p:blipFill>
              <p:spPr>
                <a:xfrm>
                  <a:off x="6684669" y="2258569"/>
                  <a:ext cx="448055" cy="448055"/>
                </a:xfrm>
                <a:prstGeom prst="rect">
                  <a:avLst/>
                </a:prstGeom>
                <a:effectLst>
                  <a:outerShdw blurRad="50800" dist="38100" dir="2700000" algn="tl" rotWithShape="0">
                    <a:prstClr val="black">
                      <a:alpha val="40000"/>
                    </a:prstClr>
                  </a:outerShdw>
                </a:effectLst>
              </p:spPr>
            </p:pic>
            <p:sp>
              <p:nvSpPr>
                <p:cNvPr id="56" name="Tekstiruutu 55">
                  <a:extLst>
                    <a:ext uri="{FF2B5EF4-FFF2-40B4-BE49-F238E27FC236}">
                      <a16:creationId xmlns:a16="http://schemas.microsoft.com/office/drawing/2014/main" id="{CB7FA7D0-C0CE-4167-9DD7-5996CD86B05A}"/>
                    </a:ext>
                  </a:extLst>
                </p:cNvPr>
                <p:cNvSpPr txBox="1"/>
                <p:nvPr/>
              </p:nvSpPr>
              <p:spPr>
                <a:xfrm>
                  <a:off x="6591448" y="2599481"/>
                  <a:ext cx="644544"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Loviisa</a:t>
                  </a:r>
                </a:p>
              </p:txBody>
            </p:sp>
          </p:grpSp>
          <p:grpSp>
            <p:nvGrpSpPr>
              <p:cNvPr id="97" name="Ryhmä 96">
                <a:extLst>
                  <a:ext uri="{FF2B5EF4-FFF2-40B4-BE49-F238E27FC236}">
                    <a16:creationId xmlns:a16="http://schemas.microsoft.com/office/drawing/2014/main" id="{28DDA2A4-A05F-4810-BE78-A3144E4AC57A}"/>
                  </a:ext>
                </a:extLst>
              </p:cNvPr>
              <p:cNvGrpSpPr/>
              <p:nvPr/>
            </p:nvGrpSpPr>
            <p:grpSpPr>
              <a:xfrm>
                <a:off x="6564514" y="1542743"/>
                <a:ext cx="893567" cy="546202"/>
                <a:chOff x="6564514" y="1618103"/>
                <a:chExt cx="893567" cy="546202"/>
              </a:xfrm>
            </p:grpSpPr>
            <p:pic>
              <p:nvPicPr>
                <p:cNvPr id="23" name="Kuva 22" descr="Huopakynä">
                  <a:extLst>
                    <a:ext uri="{FF2B5EF4-FFF2-40B4-BE49-F238E27FC236}">
                      <a16:creationId xmlns:a16="http://schemas.microsoft.com/office/drawing/2014/main" id="{00F664D4-5215-4382-94A3-DAB87E89FC2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28065" y="1618103"/>
                  <a:ext cx="448055" cy="448055"/>
                </a:xfrm>
                <a:prstGeom prst="rect">
                  <a:avLst/>
                </a:prstGeom>
                <a:effectLst>
                  <a:outerShdw blurRad="50800" dist="38100" dir="2700000" algn="tl" rotWithShape="0">
                    <a:prstClr val="black">
                      <a:alpha val="40000"/>
                    </a:prstClr>
                  </a:outerShdw>
                </a:effectLst>
              </p:spPr>
            </p:pic>
            <p:sp>
              <p:nvSpPr>
                <p:cNvPr id="57" name="Tekstiruutu 56">
                  <a:extLst>
                    <a:ext uri="{FF2B5EF4-FFF2-40B4-BE49-F238E27FC236}">
                      <a16:creationId xmlns:a16="http://schemas.microsoft.com/office/drawing/2014/main" id="{BD989845-F267-46BE-B5A5-5EED8382FB33}"/>
                    </a:ext>
                  </a:extLst>
                </p:cNvPr>
                <p:cNvSpPr txBox="1"/>
                <p:nvPr/>
              </p:nvSpPr>
              <p:spPr>
                <a:xfrm>
                  <a:off x="6564514" y="1956556"/>
                  <a:ext cx="893567"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Lapinjärvi</a:t>
                  </a:r>
                </a:p>
              </p:txBody>
            </p:sp>
          </p:grpSp>
          <p:grpSp>
            <p:nvGrpSpPr>
              <p:cNvPr id="96" name="Ryhmä 95">
                <a:extLst>
                  <a:ext uri="{FF2B5EF4-FFF2-40B4-BE49-F238E27FC236}">
                    <a16:creationId xmlns:a16="http://schemas.microsoft.com/office/drawing/2014/main" id="{8ED0953E-53B3-407C-8BD0-11D778AEA8E1}"/>
                  </a:ext>
                </a:extLst>
              </p:cNvPr>
              <p:cNvGrpSpPr/>
              <p:nvPr/>
            </p:nvGrpSpPr>
            <p:grpSpPr>
              <a:xfrm>
                <a:off x="5901062" y="1369294"/>
                <a:ext cx="714522" cy="567418"/>
                <a:chOff x="5901062" y="1444654"/>
                <a:chExt cx="714522" cy="567418"/>
              </a:xfrm>
            </p:grpSpPr>
            <p:pic>
              <p:nvPicPr>
                <p:cNvPr id="24" name="Kuva 23" descr="Huopakynä">
                  <a:extLst>
                    <a:ext uri="{FF2B5EF4-FFF2-40B4-BE49-F238E27FC236}">
                      <a16:creationId xmlns:a16="http://schemas.microsoft.com/office/drawing/2014/main" id="{A01C0ED2-FA90-44C4-8B5F-8A038F0773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32804" y="1444654"/>
                  <a:ext cx="448055" cy="448055"/>
                </a:xfrm>
                <a:prstGeom prst="rect">
                  <a:avLst/>
                </a:prstGeom>
                <a:effectLst>
                  <a:outerShdw blurRad="50800" dist="38100" dir="2700000" algn="tl" rotWithShape="0">
                    <a:prstClr val="black">
                      <a:alpha val="40000"/>
                    </a:prstClr>
                  </a:outerShdw>
                </a:effectLst>
              </p:spPr>
            </p:pic>
            <p:sp>
              <p:nvSpPr>
                <p:cNvPr id="58" name="Tekstiruutu 57">
                  <a:extLst>
                    <a:ext uri="{FF2B5EF4-FFF2-40B4-BE49-F238E27FC236}">
                      <a16:creationId xmlns:a16="http://schemas.microsoft.com/office/drawing/2014/main" id="{44D7AE43-3EA5-4C75-AA1F-8B8320339734}"/>
                    </a:ext>
                  </a:extLst>
                </p:cNvPr>
                <p:cNvSpPr txBox="1"/>
                <p:nvPr/>
              </p:nvSpPr>
              <p:spPr>
                <a:xfrm>
                  <a:off x="5901062" y="1804323"/>
                  <a:ext cx="714522"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Myrskylä</a:t>
                  </a:r>
                </a:p>
              </p:txBody>
            </p:sp>
          </p:grpSp>
          <p:grpSp>
            <p:nvGrpSpPr>
              <p:cNvPr id="95" name="Ryhmä 94">
                <a:extLst>
                  <a:ext uri="{FF2B5EF4-FFF2-40B4-BE49-F238E27FC236}">
                    <a16:creationId xmlns:a16="http://schemas.microsoft.com/office/drawing/2014/main" id="{CF656D1B-0E45-49F3-BD34-9DB0CBA8F923}"/>
                  </a:ext>
                </a:extLst>
              </p:cNvPr>
              <p:cNvGrpSpPr/>
              <p:nvPr/>
            </p:nvGrpSpPr>
            <p:grpSpPr>
              <a:xfrm>
                <a:off x="5423257" y="1392349"/>
                <a:ext cx="625020" cy="527257"/>
                <a:chOff x="5423257" y="1467709"/>
                <a:chExt cx="625020" cy="527257"/>
              </a:xfrm>
            </p:grpSpPr>
            <p:pic>
              <p:nvPicPr>
                <p:cNvPr id="25" name="Kuva 24" descr="Huopakynä">
                  <a:extLst>
                    <a:ext uri="{FF2B5EF4-FFF2-40B4-BE49-F238E27FC236}">
                      <a16:creationId xmlns:a16="http://schemas.microsoft.com/office/drawing/2014/main" id="{FDD603B5-2D07-4FE5-9F34-16312BB2B71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18482" y="1467709"/>
                  <a:ext cx="448055" cy="448055"/>
                </a:xfrm>
                <a:prstGeom prst="rect">
                  <a:avLst/>
                </a:prstGeom>
                <a:effectLst>
                  <a:outerShdw blurRad="50800" dist="38100" dir="2700000" algn="tl" rotWithShape="0">
                    <a:prstClr val="black">
                      <a:alpha val="40000"/>
                    </a:prstClr>
                  </a:outerShdw>
                </a:effectLst>
              </p:spPr>
            </p:pic>
            <p:sp>
              <p:nvSpPr>
                <p:cNvPr id="59" name="Tekstiruutu 58">
                  <a:extLst>
                    <a:ext uri="{FF2B5EF4-FFF2-40B4-BE49-F238E27FC236}">
                      <a16:creationId xmlns:a16="http://schemas.microsoft.com/office/drawing/2014/main" id="{525CEA89-0679-4318-B2A1-4FB41383989C}"/>
                    </a:ext>
                  </a:extLst>
                </p:cNvPr>
                <p:cNvSpPr txBox="1"/>
                <p:nvPr/>
              </p:nvSpPr>
              <p:spPr>
                <a:xfrm>
                  <a:off x="5423257" y="1787217"/>
                  <a:ext cx="625020"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Pukkila</a:t>
                  </a:r>
                </a:p>
              </p:txBody>
            </p:sp>
          </p:grpSp>
          <p:grpSp>
            <p:nvGrpSpPr>
              <p:cNvPr id="99" name="Ryhmä 98">
                <a:extLst>
                  <a:ext uri="{FF2B5EF4-FFF2-40B4-BE49-F238E27FC236}">
                    <a16:creationId xmlns:a16="http://schemas.microsoft.com/office/drawing/2014/main" id="{2204F6C0-7682-42EE-A58E-A3CFBE381439}"/>
                  </a:ext>
                </a:extLst>
              </p:cNvPr>
              <p:cNvGrpSpPr/>
              <p:nvPr/>
            </p:nvGrpSpPr>
            <p:grpSpPr>
              <a:xfrm>
                <a:off x="5054471" y="2080903"/>
                <a:ext cx="732879" cy="537123"/>
                <a:chOff x="5050438" y="2162711"/>
                <a:chExt cx="732879" cy="537123"/>
              </a:xfrm>
            </p:grpSpPr>
            <p:pic>
              <p:nvPicPr>
                <p:cNvPr id="27" name="Kuva 26" descr="Huopakynä">
                  <a:extLst>
                    <a:ext uri="{FF2B5EF4-FFF2-40B4-BE49-F238E27FC236}">
                      <a16:creationId xmlns:a16="http://schemas.microsoft.com/office/drawing/2014/main" id="{B2F0FC48-F417-4087-82F8-813FFEDD5030}"/>
                    </a:ext>
                  </a:extLst>
                </p:cNvPr>
                <p:cNvPicPr>
                  <a:picLocks noChangeAspect="1"/>
                </p:cNvPicPr>
                <p:nvPr/>
              </p:nvPicPr>
              <p:blipFill>
                <a:blip r:embed="rId11">
                  <a:extLst>
                    <a:ext uri="{96DAC541-7B7A-43D3-8B79-37D633B846F1}">
                      <asvg:svgBlip xmlns:asvg="http://schemas.microsoft.com/office/drawing/2016/SVG/main" r:embed="rId20"/>
                    </a:ext>
                  </a:extLst>
                </a:blip>
                <a:stretch>
                  <a:fillRect/>
                </a:stretch>
              </p:blipFill>
              <p:spPr>
                <a:xfrm>
                  <a:off x="5177015" y="2162711"/>
                  <a:ext cx="448055" cy="448055"/>
                </a:xfrm>
                <a:prstGeom prst="rect">
                  <a:avLst/>
                </a:prstGeom>
                <a:effectLst>
                  <a:outerShdw blurRad="50800" dist="38100" dir="2700000" algn="tl" rotWithShape="0">
                    <a:prstClr val="black">
                      <a:alpha val="40000"/>
                    </a:prstClr>
                  </a:outerShdw>
                </a:effectLst>
              </p:spPr>
            </p:pic>
            <p:sp>
              <p:nvSpPr>
                <p:cNvPr id="61" name="Tekstiruutu 60">
                  <a:extLst>
                    <a:ext uri="{FF2B5EF4-FFF2-40B4-BE49-F238E27FC236}">
                      <a16:creationId xmlns:a16="http://schemas.microsoft.com/office/drawing/2014/main" id="{FFD9E85C-1F6F-4D98-AF95-FE2D47B32706}"/>
                    </a:ext>
                  </a:extLst>
                </p:cNvPr>
                <p:cNvSpPr txBox="1"/>
                <p:nvPr/>
              </p:nvSpPr>
              <p:spPr>
                <a:xfrm>
                  <a:off x="5050438" y="2492085"/>
                  <a:ext cx="732879"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Pornainen</a:t>
                  </a:r>
                </a:p>
              </p:txBody>
            </p:sp>
          </p:grpSp>
          <p:grpSp>
            <p:nvGrpSpPr>
              <p:cNvPr id="100" name="Ryhmä 99">
                <a:extLst>
                  <a:ext uri="{FF2B5EF4-FFF2-40B4-BE49-F238E27FC236}">
                    <a16:creationId xmlns:a16="http://schemas.microsoft.com/office/drawing/2014/main" id="{6D12FD2A-B6B3-4932-AF41-243F57BEDBD2}"/>
                  </a:ext>
                </a:extLst>
              </p:cNvPr>
              <p:cNvGrpSpPr/>
              <p:nvPr/>
            </p:nvGrpSpPr>
            <p:grpSpPr>
              <a:xfrm>
                <a:off x="5531192" y="1903390"/>
                <a:ext cx="555531" cy="546677"/>
                <a:chOff x="5531192" y="1978750"/>
                <a:chExt cx="555531" cy="546677"/>
              </a:xfrm>
            </p:grpSpPr>
            <p:pic>
              <p:nvPicPr>
                <p:cNvPr id="26" name="Kuva 25" descr="Huopakynä">
                  <a:extLst>
                    <a:ext uri="{FF2B5EF4-FFF2-40B4-BE49-F238E27FC236}">
                      <a16:creationId xmlns:a16="http://schemas.microsoft.com/office/drawing/2014/main" id="{8C0BB277-EACA-4C5B-BCEE-18FEF05621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96935" y="1978750"/>
                  <a:ext cx="448055" cy="448055"/>
                </a:xfrm>
                <a:prstGeom prst="rect">
                  <a:avLst/>
                </a:prstGeom>
                <a:effectLst>
                  <a:outerShdw blurRad="50800" dist="38100" dir="2700000" algn="tl" rotWithShape="0">
                    <a:prstClr val="black">
                      <a:alpha val="40000"/>
                    </a:prstClr>
                  </a:outerShdw>
                </a:effectLst>
              </p:spPr>
            </p:pic>
            <p:sp>
              <p:nvSpPr>
                <p:cNvPr id="62" name="Tekstiruutu 61">
                  <a:extLst>
                    <a:ext uri="{FF2B5EF4-FFF2-40B4-BE49-F238E27FC236}">
                      <a16:creationId xmlns:a16="http://schemas.microsoft.com/office/drawing/2014/main" id="{D00B9820-62D3-44DD-B386-1CA159123E29}"/>
                    </a:ext>
                  </a:extLst>
                </p:cNvPr>
                <p:cNvSpPr txBox="1"/>
                <p:nvPr/>
              </p:nvSpPr>
              <p:spPr>
                <a:xfrm>
                  <a:off x="5531192" y="2317678"/>
                  <a:ext cx="555531"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Askola</a:t>
                  </a:r>
                </a:p>
              </p:txBody>
            </p:sp>
          </p:grpSp>
          <p:grpSp>
            <p:nvGrpSpPr>
              <p:cNvPr id="103" name="Ryhmä 102">
                <a:extLst>
                  <a:ext uri="{FF2B5EF4-FFF2-40B4-BE49-F238E27FC236}">
                    <a16:creationId xmlns:a16="http://schemas.microsoft.com/office/drawing/2014/main" id="{03F430B6-EC83-4DEA-BBED-68B387CD98C5}"/>
                  </a:ext>
                </a:extLst>
              </p:cNvPr>
              <p:cNvGrpSpPr/>
              <p:nvPr/>
            </p:nvGrpSpPr>
            <p:grpSpPr>
              <a:xfrm>
                <a:off x="4786265" y="2008791"/>
                <a:ext cx="1171442" cy="1596509"/>
                <a:chOff x="4770557" y="2108591"/>
                <a:chExt cx="1171442" cy="1596509"/>
              </a:xfrm>
            </p:grpSpPr>
            <p:sp>
              <p:nvSpPr>
                <p:cNvPr id="63" name="Tekstiruutu 62">
                  <a:extLst>
                    <a:ext uri="{FF2B5EF4-FFF2-40B4-BE49-F238E27FC236}">
                      <a16:creationId xmlns:a16="http://schemas.microsoft.com/office/drawing/2014/main" id="{87F21112-F5B2-4273-B979-1853E8ED30BB}"/>
                    </a:ext>
                  </a:extLst>
                </p:cNvPr>
                <p:cNvSpPr txBox="1"/>
                <p:nvPr/>
              </p:nvSpPr>
              <p:spPr>
                <a:xfrm>
                  <a:off x="5017362" y="3497351"/>
                  <a:ext cx="924637"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Järvenpää</a:t>
                  </a:r>
                </a:p>
              </p:txBody>
            </p:sp>
            <p:cxnSp>
              <p:nvCxnSpPr>
                <p:cNvPr id="66" name="Yhdistin: Kulma 65">
                  <a:extLst>
                    <a:ext uri="{FF2B5EF4-FFF2-40B4-BE49-F238E27FC236}">
                      <a16:creationId xmlns:a16="http://schemas.microsoft.com/office/drawing/2014/main" id="{48ED7E53-B1B2-4FB7-95F0-037011183060}"/>
                    </a:ext>
                  </a:extLst>
                </p:cNvPr>
                <p:cNvCxnSpPr>
                  <a:cxnSpLocks/>
                </p:cNvCxnSpPr>
                <p:nvPr/>
              </p:nvCxnSpPr>
              <p:spPr>
                <a:xfrm rot="16200000" flipH="1">
                  <a:off x="4392391" y="2958317"/>
                  <a:ext cx="1162538" cy="193129"/>
                </a:xfrm>
                <a:prstGeom prst="bentConnector3">
                  <a:avLst>
                    <a:gd name="adj1" fmla="val 300"/>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Kuva 28" descr="Huopakynä">
                  <a:extLst>
                    <a:ext uri="{FF2B5EF4-FFF2-40B4-BE49-F238E27FC236}">
                      <a16:creationId xmlns:a16="http://schemas.microsoft.com/office/drawing/2014/main" id="{7DB2A043-3C2B-49AF-90AE-B702C76CBCFF}"/>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19873" r="20694" b="9052"/>
                <a:stretch/>
              </p:blipFill>
              <p:spPr>
                <a:xfrm>
                  <a:off x="4770557" y="2108591"/>
                  <a:ext cx="266292" cy="407497"/>
                </a:xfrm>
                <a:prstGeom prst="rect">
                  <a:avLst/>
                </a:prstGeom>
                <a:effectLst>
                  <a:outerShdw blurRad="50800" dist="38100" dir="2700000" algn="tl" rotWithShape="0">
                    <a:prstClr val="black">
                      <a:alpha val="40000"/>
                    </a:prstClr>
                  </a:outerShdw>
                </a:effectLst>
              </p:spPr>
            </p:pic>
          </p:grpSp>
          <p:pic>
            <p:nvPicPr>
              <p:cNvPr id="30" name="Kuva 29" descr="Huopakynä">
                <a:extLst>
                  <a:ext uri="{FF2B5EF4-FFF2-40B4-BE49-F238E27FC236}">
                    <a16:creationId xmlns:a16="http://schemas.microsoft.com/office/drawing/2014/main" id="{DF23E5CA-E8B7-4C1B-B81D-F2075DDC49C6}"/>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21940" t="9356" r="23934" b="5029"/>
              <a:stretch/>
            </p:blipFill>
            <p:spPr>
              <a:xfrm>
                <a:off x="4577759" y="2328788"/>
                <a:ext cx="242515" cy="383599"/>
              </a:xfrm>
              <a:prstGeom prst="rect">
                <a:avLst/>
              </a:prstGeom>
              <a:effectLst>
                <a:outerShdw blurRad="50800" dist="38100" dir="2700000" algn="tl" rotWithShape="0">
                  <a:prstClr val="black">
                    <a:alpha val="40000"/>
                  </a:prstClr>
                </a:outerShdw>
              </a:effectLst>
            </p:spPr>
          </p:pic>
          <p:grpSp>
            <p:nvGrpSpPr>
              <p:cNvPr id="104" name="Ryhmä 103">
                <a:extLst>
                  <a:ext uri="{FF2B5EF4-FFF2-40B4-BE49-F238E27FC236}">
                    <a16:creationId xmlns:a16="http://schemas.microsoft.com/office/drawing/2014/main" id="{12B9FED7-8032-4B4B-A9AD-C19E37781145}"/>
                  </a:ext>
                </a:extLst>
              </p:cNvPr>
              <p:cNvGrpSpPr/>
              <p:nvPr/>
            </p:nvGrpSpPr>
            <p:grpSpPr>
              <a:xfrm>
                <a:off x="4794205" y="2353735"/>
                <a:ext cx="1103174" cy="1585916"/>
                <a:chOff x="4794205" y="2429095"/>
                <a:chExt cx="1103174" cy="1585916"/>
              </a:xfrm>
            </p:grpSpPr>
            <p:cxnSp>
              <p:nvCxnSpPr>
                <p:cNvPr id="71" name="Yhdistin: Kulma 70">
                  <a:extLst>
                    <a:ext uri="{FF2B5EF4-FFF2-40B4-BE49-F238E27FC236}">
                      <a16:creationId xmlns:a16="http://schemas.microsoft.com/office/drawing/2014/main" id="{7D4ECA6C-5FD5-488D-AC34-532956A066A1}"/>
                    </a:ext>
                  </a:extLst>
                </p:cNvPr>
                <p:cNvCxnSpPr>
                  <a:cxnSpLocks/>
                </p:cNvCxnSpPr>
                <p:nvPr/>
              </p:nvCxnSpPr>
              <p:spPr>
                <a:xfrm rot="16200000" flipH="1">
                  <a:off x="4403089" y="3342182"/>
                  <a:ext cx="1143113" cy="103576"/>
                </a:xfrm>
                <a:prstGeom prst="bentConnector3">
                  <a:avLst>
                    <a:gd name="adj1" fmla="val 1214"/>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kstiruutu 73">
                  <a:extLst>
                    <a:ext uri="{FF2B5EF4-FFF2-40B4-BE49-F238E27FC236}">
                      <a16:creationId xmlns:a16="http://schemas.microsoft.com/office/drawing/2014/main" id="{6915D2B0-DE6B-4CD6-84A2-26320B6D6B94}"/>
                    </a:ext>
                  </a:extLst>
                </p:cNvPr>
                <p:cNvSpPr txBox="1"/>
                <p:nvPr/>
              </p:nvSpPr>
              <p:spPr>
                <a:xfrm>
                  <a:off x="4972742" y="3807262"/>
                  <a:ext cx="924637"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Kerava</a:t>
                  </a:r>
                </a:p>
              </p:txBody>
            </p:sp>
            <p:pic>
              <p:nvPicPr>
                <p:cNvPr id="28" name="Kuva 27" descr="Huopakynä">
                  <a:extLst>
                    <a:ext uri="{FF2B5EF4-FFF2-40B4-BE49-F238E27FC236}">
                      <a16:creationId xmlns:a16="http://schemas.microsoft.com/office/drawing/2014/main" id="{45BBD33E-C7BB-4170-990E-06FFC4B2DF00}"/>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3707" r="18205"/>
                <a:stretch/>
              </p:blipFill>
              <p:spPr>
                <a:xfrm>
                  <a:off x="4794205" y="2429095"/>
                  <a:ext cx="260266" cy="448055"/>
                </a:xfrm>
                <a:prstGeom prst="rect">
                  <a:avLst/>
                </a:prstGeom>
                <a:effectLst>
                  <a:outerShdw blurRad="50800" dist="38100" dir="2700000" algn="tl" rotWithShape="0">
                    <a:prstClr val="black">
                      <a:alpha val="40000"/>
                    </a:prstClr>
                  </a:outerShdw>
                </a:effectLst>
              </p:spPr>
            </p:pic>
          </p:grpSp>
          <p:grpSp>
            <p:nvGrpSpPr>
              <p:cNvPr id="89" name="Ryhmä 88">
                <a:extLst>
                  <a:ext uri="{FF2B5EF4-FFF2-40B4-BE49-F238E27FC236}">
                    <a16:creationId xmlns:a16="http://schemas.microsoft.com/office/drawing/2014/main" id="{F65BDC27-15F7-4DD5-8DC9-89B6BEDED1F3}"/>
                  </a:ext>
                </a:extLst>
              </p:cNvPr>
              <p:cNvGrpSpPr/>
              <p:nvPr/>
            </p:nvGrpSpPr>
            <p:grpSpPr>
              <a:xfrm>
                <a:off x="3962454" y="2988474"/>
                <a:ext cx="938326" cy="1123731"/>
                <a:chOff x="3962454" y="3063834"/>
                <a:chExt cx="938326" cy="1123731"/>
              </a:xfrm>
            </p:grpSpPr>
            <p:pic>
              <p:nvPicPr>
                <p:cNvPr id="35" name="Kuva 34" descr="Huopakynä">
                  <a:extLst>
                    <a:ext uri="{FF2B5EF4-FFF2-40B4-BE49-F238E27FC236}">
                      <a16:creationId xmlns:a16="http://schemas.microsoft.com/office/drawing/2014/main" id="{A124115B-0F5E-4EB5-90F5-D7367F34A9AE}"/>
                    </a:ext>
                  </a:extLst>
                </p:cNvPr>
                <p:cNvPicPr>
                  <a:picLocks noChangeAspect="1"/>
                </p:cNvPicPr>
                <p:nvPr/>
              </p:nvPicPr>
              <p:blipFill>
                <a:blip r:embed="rId8">
                  <a:extLst>
                    <a:ext uri="{96DAC541-7B7A-43D3-8B79-37D633B846F1}">
                      <asvg:svgBlip xmlns:asvg="http://schemas.microsoft.com/office/drawing/2016/SVG/main" r:embed="rId15"/>
                    </a:ext>
                  </a:extLst>
                </a:blip>
                <a:stretch>
                  <a:fillRect/>
                </a:stretch>
              </p:blipFill>
              <p:spPr>
                <a:xfrm>
                  <a:off x="3962454" y="3063834"/>
                  <a:ext cx="448055" cy="448055"/>
                </a:xfrm>
                <a:prstGeom prst="rect">
                  <a:avLst/>
                </a:prstGeom>
                <a:effectLst>
                  <a:outerShdw blurRad="50800" dist="38100" dir="2700000" algn="tl" rotWithShape="0">
                    <a:prstClr val="black">
                      <a:alpha val="40000"/>
                    </a:prstClr>
                  </a:outerShdw>
                </a:effectLst>
              </p:spPr>
            </p:pic>
            <p:sp>
              <p:nvSpPr>
                <p:cNvPr id="49" name="Tekstiruutu 48">
                  <a:extLst>
                    <a:ext uri="{FF2B5EF4-FFF2-40B4-BE49-F238E27FC236}">
                      <a16:creationId xmlns:a16="http://schemas.microsoft.com/office/drawing/2014/main" id="{9FFB9590-8E9A-438D-939B-CDF824183BA8}"/>
                    </a:ext>
                  </a:extLst>
                </p:cNvPr>
                <p:cNvSpPr txBox="1"/>
                <p:nvPr/>
              </p:nvSpPr>
              <p:spPr>
                <a:xfrm>
                  <a:off x="4108126" y="3979816"/>
                  <a:ext cx="792654" cy="2077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rgbClr val="D8D8D8">
                          <a:lumMod val="25000"/>
                        </a:srgbClr>
                      </a:solidFill>
                      <a:effectLst/>
                      <a:uLnTx/>
                      <a:uFillTx/>
                      <a:latin typeface="Trebuchet MS"/>
                      <a:ea typeface="+mn-ea"/>
                      <a:cs typeface="Arial" panose="020B0604020202020204" pitchFamily="34" charset="0"/>
                      <a:sym typeface="Arial"/>
                    </a:rPr>
                    <a:t>Kauniainen</a:t>
                  </a:r>
                </a:p>
              </p:txBody>
            </p:sp>
            <p:cxnSp>
              <p:nvCxnSpPr>
                <p:cNvPr id="84" name="Suora yhdysviiva 83">
                  <a:extLst>
                    <a:ext uri="{FF2B5EF4-FFF2-40B4-BE49-F238E27FC236}">
                      <a16:creationId xmlns:a16="http://schemas.microsoft.com/office/drawing/2014/main" id="{8782E546-9358-458E-9BE9-D5074C46C54B}"/>
                    </a:ext>
                  </a:extLst>
                </p:cNvPr>
                <p:cNvCxnSpPr>
                  <a:cxnSpLocks/>
                </p:cNvCxnSpPr>
                <p:nvPr/>
              </p:nvCxnSpPr>
              <p:spPr>
                <a:xfrm flipH="1">
                  <a:off x="4162369" y="3463002"/>
                  <a:ext cx="20332" cy="69052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07" name="Kuva 106">
            <a:extLst>
              <a:ext uri="{FF2B5EF4-FFF2-40B4-BE49-F238E27FC236}">
                <a16:creationId xmlns:a16="http://schemas.microsoft.com/office/drawing/2014/main" id="{BAA36481-0164-4E63-8903-13ADC9938891}"/>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6103" y="1772202"/>
            <a:ext cx="597407" cy="597407"/>
          </a:xfrm>
          <a:prstGeom prst="rect">
            <a:avLst/>
          </a:prstGeom>
          <a:effectLst>
            <a:outerShdw blurRad="50800" dist="38100" dir="2700000" algn="tl" rotWithShape="0">
              <a:prstClr val="black">
                <a:alpha val="40000"/>
              </a:prstClr>
            </a:outerShdw>
          </a:effectLst>
        </p:spPr>
      </p:pic>
      <p:pic>
        <p:nvPicPr>
          <p:cNvPr id="108" name="Kuva 107">
            <a:extLst>
              <a:ext uri="{FF2B5EF4-FFF2-40B4-BE49-F238E27FC236}">
                <a16:creationId xmlns:a16="http://schemas.microsoft.com/office/drawing/2014/main" id="{81875465-3E2E-49DF-94BE-88AE60150AF6}"/>
              </a:ex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8527" y="2233615"/>
            <a:ext cx="597407" cy="597407"/>
          </a:xfrm>
          <a:prstGeom prst="rect">
            <a:avLst/>
          </a:prstGeom>
          <a:effectLst>
            <a:outerShdw blurRad="50800" dist="38100" dir="2700000" algn="tl" rotWithShape="0">
              <a:prstClr val="black">
                <a:alpha val="40000"/>
              </a:prstClr>
            </a:outerShdw>
          </a:effectLst>
        </p:spPr>
      </p:pic>
      <p:sp>
        <p:nvSpPr>
          <p:cNvPr id="9" name="Tekstiruutu 8">
            <a:extLst>
              <a:ext uri="{FF2B5EF4-FFF2-40B4-BE49-F238E27FC236}">
                <a16:creationId xmlns:a16="http://schemas.microsoft.com/office/drawing/2014/main" id="{92F42EA0-E636-4287-A25A-5796A23032E3}"/>
              </a:ext>
            </a:extLst>
          </p:cNvPr>
          <p:cNvSpPr txBox="1"/>
          <p:nvPr/>
        </p:nvSpPr>
        <p:spPr>
          <a:xfrm>
            <a:off x="678423" y="6556505"/>
            <a:ext cx="4781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595959"/>
                </a:solidFill>
                <a:effectLst/>
                <a:uLnTx/>
                <a:uFillTx/>
                <a:latin typeface="Arial"/>
                <a:ea typeface="+mn-ea"/>
                <a:cs typeface="+mn-cs"/>
              </a:rPr>
              <a:t>Tilanne elokuussa 2023</a:t>
            </a:r>
          </a:p>
        </p:txBody>
      </p:sp>
      <p:pic>
        <p:nvPicPr>
          <p:cNvPr id="39" name="Kuva 38">
            <a:extLst>
              <a:ext uri="{FF2B5EF4-FFF2-40B4-BE49-F238E27FC236}">
                <a16:creationId xmlns:a16="http://schemas.microsoft.com/office/drawing/2014/main" id="{117D436D-AE2F-4233-91E7-4D9A5BDA1B14}"/>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27"/>
              </a:ext>
            </a:extLst>
          </a:blip>
          <a:stretch>
            <a:fillRect/>
          </a:stretch>
        </p:blipFill>
        <p:spPr>
          <a:xfrm>
            <a:off x="518057" y="2699334"/>
            <a:ext cx="597406" cy="5974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831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E3AF3A3-B358-F623-93DC-E8DA589E6368}"/>
              </a:ext>
            </a:extLst>
          </p:cNvPr>
          <p:cNvSpPr>
            <a:spLocks noGrp="1"/>
          </p:cNvSpPr>
          <p:nvPr>
            <p:ph type="title"/>
          </p:nvPr>
        </p:nvSpPr>
        <p:spPr/>
        <p:txBody>
          <a:bodyPr>
            <a:noAutofit/>
          </a:bodyPr>
          <a:lstStyle/>
          <a:p>
            <a:r>
              <a:rPr lang="fi-FI" sz="4400" dirty="0"/>
              <a:t>Osa 1:</a:t>
            </a:r>
            <a:br>
              <a:rPr lang="fi-FI" sz="4400" dirty="0"/>
            </a:br>
            <a:r>
              <a:rPr lang="fi-FI" sz="4400" dirty="0"/>
              <a:t>Ilmastotyön tavoitteiden sanoittaminen</a:t>
            </a:r>
          </a:p>
        </p:txBody>
      </p:sp>
    </p:spTree>
    <p:extLst>
      <p:ext uri="{BB962C8B-B14F-4D97-AF65-F5344CB8AC3E}">
        <p14:creationId xmlns:p14="http://schemas.microsoft.com/office/powerpoint/2010/main" val="337047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45C40B-F797-4AEE-7A3B-6488BE7B02D4}"/>
              </a:ext>
            </a:extLst>
          </p:cNvPr>
          <p:cNvSpPr>
            <a:spLocks noGrp="1"/>
          </p:cNvSpPr>
          <p:nvPr>
            <p:ph type="title"/>
          </p:nvPr>
        </p:nvSpPr>
        <p:spPr/>
        <p:txBody>
          <a:bodyPr/>
          <a:lstStyle/>
          <a:p>
            <a:r>
              <a:rPr lang="fi-FI" dirty="0"/>
              <a:t>Osa 1: </a:t>
            </a:r>
            <a:r>
              <a:rPr lang="fi-FI" sz="3600" b="1" dirty="0"/>
              <a:t>Ilmastotyön tavoitteiden sanoittaminen</a:t>
            </a:r>
            <a:endParaRPr lang="fi-FI" dirty="0"/>
          </a:p>
        </p:txBody>
      </p:sp>
      <p:sp>
        <p:nvSpPr>
          <p:cNvPr id="3" name="Sisällön paikkamerkki 2">
            <a:extLst>
              <a:ext uri="{FF2B5EF4-FFF2-40B4-BE49-F238E27FC236}">
                <a16:creationId xmlns:a16="http://schemas.microsoft.com/office/drawing/2014/main" id="{3659E0A3-EA80-FACC-8F3F-C0E1DBC2654B}"/>
              </a:ext>
            </a:extLst>
          </p:cNvPr>
          <p:cNvSpPr>
            <a:spLocks noGrp="1"/>
          </p:cNvSpPr>
          <p:nvPr>
            <p:ph sz="half" idx="1"/>
          </p:nvPr>
        </p:nvSpPr>
        <p:spPr/>
        <p:txBody>
          <a:bodyPr anchor="t">
            <a:normAutofit fontScale="92500"/>
          </a:bodyPr>
          <a:lstStyle/>
          <a:p>
            <a:pPr marL="0" indent="0"/>
            <a:r>
              <a:rPr lang="fi-FI" sz="2800" b="1" dirty="0"/>
              <a:t>Tavoite</a:t>
            </a:r>
          </a:p>
          <a:p>
            <a:pPr marL="0" indent="0"/>
            <a:endParaRPr lang="fi-FI" sz="2800" b="1" dirty="0"/>
          </a:p>
          <a:p>
            <a:pPr marL="457200" indent="-457200">
              <a:buFont typeface="Arial" panose="020B0604020202020204" pitchFamily="34" charset="0"/>
              <a:buChar char="•"/>
            </a:pPr>
            <a:r>
              <a:rPr lang="fi-FI" dirty="0"/>
              <a:t>ymmärtää paremmin, minkälaisia näkemyksiä meillä on ilmastotyöstä ja mitä ilmastoaiheita pidetään tärkeinä</a:t>
            </a:r>
          </a:p>
          <a:p>
            <a:pPr marL="0" indent="0"/>
            <a:endParaRPr lang="fi-FI" dirty="0"/>
          </a:p>
          <a:p>
            <a:pPr marL="0" indent="0"/>
            <a:r>
              <a:rPr lang="fi-FI" dirty="0"/>
              <a:t>Lopputulos toimii keskusteluun johdattajana</a:t>
            </a:r>
            <a:endParaRPr lang="fi-FI" sz="2800" dirty="0"/>
          </a:p>
        </p:txBody>
      </p:sp>
      <p:sp>
        <p:nvSpPr>
          <p:cNvPr id="5" name="Sisällön paikkamerkki 4">
            <a:extLst>
              <a:ext uri="{FF2B5EF4-FFF2-40B4-BE49-F238E27FC236}">
                <a16:creationId xmlns:a16="http://schemas.microsoft.com/office/drawing/2014/main" id="{D9FC7C8B-0EA1-4EF7-4635-B6A10824DB2B}"/>
              </a:ext>
            </a:extLst>
          </p:cNvPr>
          <p:cNvSpPr>
            <a:spLocks noGrp="1"/>
          </p:cNvSpPr>
          <p:nvPr>
            <p:ph sz="half" idx="2"/>
          </p:nvPr>
        </p:nvSpPr>
        <p:spPr/>
        <p:txBody>
          <a:bodyPr>
            <a:normAutofit fontScale="92500"/>
          </a:bodyPr>
          <a:lstStyle/>
          <a:p>
            <a:pPr marL="0" indent="0"/>
            <a:r>
              <a:rPr lang="fi-FI" sz="2800" b="1" dirty="0"/>
              <a:t>Työskentelytapa</a:t>
            </a:r>
          </a:p>
          <a:p>
            <a:pPr marL="0" indent="0"/>
            <a:endParaRPr lang="fi-FI" sz="2800" b="1" dirty="0"/>
          </a:p>
          <a:p>
            <a:pPr marL="457200" indent="-457200">
              <a:buFont typeface="Arial" panose="020B0604020202020204" pitchFamily="34" charset="0"/>
              <a:buChar char="•"/>
            </a:pPr>
            <a:r>
              <a:rPr lang="fi-FI" dirty="0"/>
              <a:t>E</a:t>
            </a:r>
            <a:r>
              <a:rPr lang="fi-FI" sz="2800" dirty="0"/>
              <a:t>nsiksi yksin ideoimalla, sitten ryhmässä keskustelemalla </a:t>
            </a:r>
          </a:p>
          <a:p>
            <a:pPr marL="457200" indent="-457200">
              <a:buFont typeface="Arial" panose="020B0604020202020204" pitchFamily="34" charset="0"/>
              <a:buChar char="•"/>
            </a:pPr>
            <a:r>
              <a:rPr lang="fi-FI" dirty="0"/>
              <a:t>Saa </a:t>
            </a:r>
            <a:r>
              <a:rPr lang="fi-FI" sz="2800" dirty="0"/>
              <a:t>fiilistellä, ei tarvitse kahliutua nykyhetken rajoitteisiin</a:t>
            </a:r>
          </a:p>
          <a:p>
            <a:pPr marL="0" indent="0"/>
            <a:endParaRPr lang="fi-FI" dirty="0"/>
          </a:p>
          <a:p>
            <a:pPr marL="0" indent="0"/>
            <a:r>
              <a:rPr lang="fi-FI" sz="2800" i="1" dirty="0"/>
              <a:t>25 min ryhmässä + lyhyesti </a:t>
            </a:r>
            <a:br>
              <a:rPr lang="fi-FI" sz="2800" i="1" dirty="0"/>
            </a:br>
            <a:r>
              <a:rPr lang="fi-FI" sz="2800" i="1" dirty="0"/>
              <a:t>koko porukalla</a:t>
            </a:r>
          </a:p>
        </p:txBody>
      </p:sp>
      <p:cxnSp>
        <p:nvCxnSpPr>
          <p:cNvPr id="7" name="Suora yhdysviiva 6">
            <a:extLst>
              <a:ext uri="{FF2B5EF4-FFF2-40B4-BE49-F238E27FC236}">
                <a16:creationId xmlns:a16="http://schemas.microsoft.com/office/drawing/2014/main" id="{0CCF2A0C-E6BA-CDA7-529B-E7AD557590FA}"/>
              </a:ext>
              <a:ext uri="{C183D7F6-B498-43B3-948B-1728B52AA6E4}">
                <adec:decorative xmlns:adec="http://schemas.microsoft.com/office/drawing/2017/decorative" val="1"/>
              </a:ext>
            </a:extLst>
          </p:cNvPr>
          <p:cNvCxnSpPr>
            <a:cxnSpLocks/>
          </p:cNvCxnSpPr>
          <p:nvPr/>
        </p:nvCxnSpPr>
        <p:spPr>
          <a:xfrm>
            <a:off x="6096000" y="1800924"/>
            <a:ext cx="0" cy="43252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2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B43B3DCD-3E75-7D79-5EC0-75DF72FD347D}"/>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fi-FI" dirty="0"/>
              <a:t>Kunnan tavoitteen sanoittaminen</a:t>
            </a:r>
          </a:p>
        </p:txBody>
      </p:sp>
      <p:pic>
        <p:nvPicPr>
          <p:cNvPr id="3" name="Kuva 2" descr="Kuntanen on hiilineutraali vuonna 2024. Kunnan tärkeimmät keinot hiilineutraaliuden saavuttamiseen ovat ilmastoviisat hankinnat ja päästötön energia. Kunnan ilmastotyö tunnetaan onnistumisistaan näissä teemoissa: seudullinen yhteistyö ja asukkaiden osallistaminen. ">
            <a:extLst>
              <a:ext uri="{FF2B5EF4-FFF2-40B4-BE49-F238E27FC236}">
                <a16:creationId xmlns:a16="http://schemas.microsoft.com/office/drawing/2014/main" id="{4ACA4FDC-7150-3DAB-B24D-3E2B64DA91B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0636"/>
          <a:stretch/>
        </p:blipFill>
        <p:spPr>
          <a:xfrm>
            <a:off x="762049" y="58484"/>
            <a:ext cx="10667901" cy="6741031"/>
          </a:xfrm>
          <a:prstGeom prst="rect">
            <a:avLst/>
          </a:prstGeom>
        </p:spPr>
      </p:pic>
      <p:sp>
        <p:nvSpPr>
          <p:cNvPr id="2" name="Suorakulmio 1">
            <a:extLst>
              <a:ext uri="{FF2B5EF4-FFF2-40B4-BE49-F238E27FC236}">
                <a16:creationId xmlns:a16="http://schemas.microsoft.com/office/drawing/2014/main" id="{018F1008-F58E-3A5C-458D-E458F499776D}"/>
              </a:ext>
              <a:ext uri="{C183D7F6-B498-43B3-948B-1728B52AA6E4}">
                <adec:decorative xmlns:adec="http://schemas.microsoft.com/office/drawing/2017/decorative" val="1"/>
              </a:ext>
            </a:extLst>
          </p:cNvPr>
          <p:cNvSpPr/>
          <p:nvPr/>
        </p:nvSpPr>
        <p:spPr>
          <a:xfrm>
            <a:off x="9327928" y="294976"/>
            <a:ext cx="892098" cy="4572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2024</a:t>
            </a:r>
          </a:p>
        </p:txBody>
      </p:sp>
      <p:sp>
        <p:nvSpPr>
          <p:cNvPr id="4" name="Suorakulmio 3">
            <a:extLst>
              <a:ext uri="{FF2B5EF4-FFF2-40B4-BE49-F238E27FC236}">
                <a16:creationId xmlns:a16="http://schemas.microsoft.com/office/drawing/2014/main" id="{14493E52-0FFF-6BD3-5AD0-452E3C9CE6E0}"/>
              </a:ext>
              <a:ext uri="{C183D7F6-B498-43B3-948B-1728B52AA6E4}">
                <adec:decorative xmlns:adec="http://schemas.microsoft.com/office/drawing/2017/decorative" val="1"/>
              </a:ext>
            </a:extLst>
          </p:cNvPr>
          <p:cNvSpPr/>
          <p:nvPr/>
        </p:nvSpPr>
        <p:spPr>
          <a:xfrm>
            <a:off x="1757385" y="5261485"/>
            <a:ext cx="3240549" cy="457200"/>
          </a:xfrm>
          <a:prstGeom prst="rect">
            <a:avLst/>
          </a:prstGeom>
          <a:solidFill>
            <a:schemeClr val="accent3"/>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Seudullinen yhteistyö</a:t>
            </a:r>
          </a:p>
        </p:txBody>
      </p:sp>
      <p:sp>
        <p:nvSpPr>
          <p:cNvPr id="5" name="Suorakulmio 4">
            <a:extLst>
              <a:ext uri="{FF2B5EF4-FFF2-40B4-BE49-F238E27FC236}">
                <a16:creationId xmlns:a16="http://schemas.microsoft.com/office/drawing/2014/main" id="{68D7928F-7796-CBA9-95CC-E418D69D3398}"/>
              </a:ext>
              <a:ext uri="{C183D7F6-B498-43B3-948B-1728B52AA6E4}">
                <adec:decorative xmlns:adec="http://schemas.microsoft.com/office/drawing/2017/decorative" val="1"/>
              </a:ext>
            </a:extLst>
          </p:cNvPr>
          <p:cNvSpPr/>
          <p:nvPr/>
        </p:nvSpPr>
        <p:spPr>
          <a:xfrm>
            <a:off x="5703068" y="5261485"/>
            <a:ext cx="3368005" cy="457200"/>
          </a:xfrm>
          <a:prstGeom prst="rect">
            <a:avLst/>
          </a:prstGeom>
          <a:solidFill>
            <a:schemeClr val="accent3"/>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Asukkaiden osallistaminen</a:t>
            </a:r>
          </a:p>
        </p:txBody>
      </p:sp>
      <p:sp>
        <p:nvSpPr>
          <p:cNvPr id="6" name="Suorakulmio 5">
            <a:extLst>
              <a:ext uri="{FF2B5EF4-FFF2-40B4-BE49-F238E27FC236}">
                <a16:creationId xmlns:a16="http://schemas.microsoft.com/office/drawing/2014/main" id="{59ECF1F0-641F-41A8-838F-4CCE1E849B6C}"/>
              </a:ext>
              <a:ext uri="{C183D7F6-B498-43B3-948B-1728B52AA6E4}">
                <adec:decorative xmlns:adec="http://schemas.microsoft.com/office/drawing/2017/decorative" val="1"/>
              </a:ext>
            </a:extLst>
          </p:cNvPr>
          <p:cNvSpPr/>
          <p:nvPr/>
        </p:nvSpPr>
        <p:spPr>
          <a:xfrm>
            <a:off x="5833904" y="2500735"/>
            <a:ext cx="2900850" cy="4572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Ilmastoviisaat hankinnat</a:t>
            </a:r>
          </a:p>
        </p:txBody>
      </p:sp>
      <p:sp>
        <p:nvSpPr>
          <p:cNvPr id="7" name="Suorakulmio 6">
            <a:extLst>
              <a:ext uri="{FF2B5EF4-FFF2-40B4-BE49-F238E27FC236}">
                <a16:creationId xmlns:a16="http://schemas.microsoft.com/office/drawing/2014/main" id="{084F2E03-0029-8AA5-07BC-E219F5E8EABB}"/>
              </a:ext>
              <a:ext uri="{C183D7F6-B498-43B3-948B-1728B52AA6E4}">
                <adec:decorative xmlns:adec="http://schemas.microsoft.com/office/drawing/2017/decorative" val="1"/>
              </a:ext>
            </a:extLst>
          </p:cNvPr>
          <p:cNvSpPr/>
          <p:nvPr/>
        </p:nvSpPr>
        <p:spPr>
          <a:xfrm>
            <a:off x="1967029" y="3099835"/>
            <a:ext cx="2821262" cy="4572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Päästötön energia</a:t>
            </a:r>
          </a:p>
        </p:txBody>
      </p:sp>
      <p:sp>
        <p:nvSpPr>
          <p:cNvPr id="8" name="Suorakulmio 7">
            <a:extLst>
              <a:ext uri="{FF2B5EF4-FFF2-40B4-BE49-F238E27FC236}">
                <a16:creationId xmlns:a16="http://schemas.microsoft.com/office/drawing/2014/main" id="{A9AC38D9-F6FD-818B-3C03-D2782DEAABB5}"/>
              </a:ext>
              <a:ext uri="{C183D7F6-B498-43B3-948B-1728B52AA6E4}">
                <adec:decorative xmlns:adec="http://schemas.microsoft.com/office/drawing/2017/decorative" val="1"/>
              </a:ext>
            </a:extLst>
          </p:cNvPr>
          <p:cNvSpPr/>
          <p:nvPr/>
        </p:nvSpPr>
        <p:spPr>
          <a:xfrm>
            <a:off x="1967029" y="269735"/>
            <a:ext cx="1608378" cy="4572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FFFFFF"/>
                </a:solidFill>
                <a:effectLst/>
                <a:uLnTx/>
                <a:uFillTx/>
                <a:latin typeface="Arial"/>
                <a:ea typeface="+mn-ea"/>
                <a:cs typeface="+mn-cs"/>
              </a:rPr>
              <a:t>Kuntanen</a:t>
            </a:r>
            <a:endParaRPr kumimoji="0" lang="fi-FI"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2178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C3D49DCB-18B1-F1A6-DC10-D7114DD0EF62}"/>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12465" b="12465"/>
          <a:stretch/>
        </p:blipFill>
        <p:spPr/>
      </p:pic>
      <p:sp>
        <p:nvSpPr>
          <p:cNvPr id="3" name="Otsikko 2">
            <a:extLst>
              <a:ext uri="{FF2B5EF4-FFF2-40B4-BE49-F238E27FC236}">
                <a16:creationId xmlns:a16="http://schemas.microsoft.com/office/drawing/2014/main" id="{669E972A-214A-F0B8-CE6E-D7E56F7CC54F}"/>
              </a:ext>
            </a:extLst>
          </p:cNvPr>
          <p:cNvSpPr>
            <a:spLocks noGrp="1"/>
          </p:cNvSpPr>
          <p:nvPr>
            <p:ph type="title"/>
          </p:nvPr>
        </p:nvSpPr>
        <p:spPr>
          <a:xfrm>
            <a:off x="467020" y="1032288"/>
            <a:ext cx="6768752" cy="5294372"/>
          </a:xfrm>
        </p:spPr>
        <p:txBody>
          <a:bodyPr>
            <a:normAutofit/>
          </a:bodyPr>
          <a:lstStyle/>
          <a:p>
            <a:pPr algn="ctr"/>
            <a:r>
              <a:rPr lang="fi-FI" sz="9600" dirty="0"/>
              <a:t>TAUKO</a:t>
            </a:r>
            <a:br>
              <a:rPr lang="fi-FI" dirty="0"/>
            </a:br>
            <a:br>
              <a:rPr lang="fi-FI" dirty="0"/>
            </a:br>
            <a:r>
              <a:rPr lang="fi-FI" dirty="0"/>
              <a:t>jatketaan </a:t>
            </a:r>
            <a:r>
              <a:rPr lang="fi-FI" dirty="0" err="1"/>
              <a:t>xx.xx</a:t>
            </a:r>
            <a:endParaRPr lang="fi-FI" dirty="0"/>
          </a:p>
        </p:txBody>
      </p:sp>
    </p:spTree>
    <p:extLst>
      <p:ext uri="{BB962C8B-B14F-4D97-AF65-F5344CB8AC3E}">
        <p14:creationId xmlns:p14="http://schemas.microsoft.com/office/powerpoint/2010/main" val="57350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E3AF3A3-B358-F623-93DC-E8DA589E6368}"/>
              </a:ext>
            </a:extLst>
          </p:cNvPr>
          <p:cNvSpPr>
            <a:spLocks noGrp="1"/>
          </p:cNvSpPr>
          <p:nvPr>
            <p:ph type="title"/>
          </p:nvPr>
        </p:nvSpPr>
        <p:spPr/>
        <p:txBody>
          <a:bodyPr>
            <a:noAutofit/>
          </a:bodyPr>
          <a:lstStyle/>
          <a:p>
            <a:r>
              <a:rPr lang="fi-FI" sz="4400" dirty="0"/>
              <a:t>Osa 2:</a:t>
            </a:r>
            <a:br>
              <a:rPr lang="fi-FI" sz="4400" dirty="0"/>
            </a:br>
            <a:r>
              <a:rPr lang="fi-FI" sz="4400" dirty="0"/>
              <a:t>Ilmastotyön nykytilanne</a:t>
            </a:r>
          </a:p>
        </p:txBody>
      </p:sp>
    </p:spTree>
    <p:extLst>
      <p:ext uri="{BB962C8B-B14F-4D97-AF65-F5344CB8AC3E}">
        <p14:creationId xmlns:p14="http://schemas.microsoft.com/office/powerpoint/2010/main" val="1279961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45C40B-F797-4AEE-7A3B-6488BE7B02D4}"/>
              </a:ext>
            </a:extLst>
          </p:cNvPr>
          <p:cNvSpPr>
            <a:spLocks noGrp="1"/>
          </p:cNvSpPr>
          <p:nvPr>
            <p:ph type="title"/>
          </p:nvPr>
        </p:nvSpPr>
        <p:spPr/>
        <p:txBody>
          <a:bodyPr/>
          <a:lstStyle/>
          <a:p>
            <a:r>
              <a:rPr lang="fi-FI" dirty="0"/>
              <a:t>Osa 2: Ilmastotyön nykytilanne</a:t>
            </a:r>
          </a:p>
        </p:txBody>
      </p:sp>
      <p:sp>
        <p:nvSpPr>
          <p:cNvPr id="3" name="Sisällön paikkamerkki 2">
            <a:extLst>
              <a:ext uri="{FF2B5EF4-FFF2-40B4-BE49-F238E27FC236}">
                <a16:creationId xmlns:a16="http://schemas.microsoft.com/office/drawing/2014/main" id="{3659E0A3-EA80-FACC-8F3F-C0E1DBC2654B}"/>
              </a:ext>
            </a:extLst>
          </p:cNvPr>
          <p:cNvSpPr>
            <a:spLocks noGrp="1"/>
          </p:cNvSpPr>
          <p:nvPr>
            <p:ph sz="half" idx="1"/>
          </p:nvPr>
        </p:nvSpPr>
        <p:spPr/>
        <p:txBody>
          <a:bodyPr anchor="t">
            <a:normAutofit fontScale="92500" lnSpcReduction="20000"/>
          </a:bodyPr>
          <a:lstStyle/>
          <a:p>
            <a:pPr marL="0" indent="0"/>
            <a:r>
              <a:rPr lang="fi-FI" sz="2800" b="1" dirty="0"/>
              <a:t>Tavoite</a:t>
            </a:r>
          </a:p>
          <a:p>
            <a:pPr marL="0" indent="0"/>
            <a:endParaRPr lang="fi-FI" sz="2800" b="1" dirty="0"/>
          </a:p>
          <a:p>
            <a:pPr marL="457200" indent="-457200">
              <a:buFont typeface="Arial" panose="020B0604020202020204" pitchFamily="34" charset="0"/>
              <a:buChar char="•"/>
            </a:pPr>
            <a:r>
              <a:rPr lang="fi-FI" dirty="0"/>
              <a:t>Nimetä ilmastoteot, joita kunta jo tekee ja sijoittaa ne kategorioihin</a:t>
            </a:r>
          </a:p>
          <a:p>
            <a:pPr marL="457200" indent="-457200">
              <a:buFont typeface="Arial" panose="020B0604020202020204" pitchFamily="34" charset="0"/>
              <a:buChar char="•"/>
            </a:pPr>
            <a:r>
              <a:rPr lang="fi-FI" dirty="0"/>
              <a:t>Toisiaan lähellä olevat teot lähekkäin, kaukana olevat erilleen</a:t>
            </a:r>
          </a:p>
          <a:p>
            <a:pPr marL="0" indent="0"/>
            <a:endParaRPr lang="fi-FI" dirty="0"/>
          </a:p>
          <a:p>
            <a:pPr marL="0" indent="0"/>
            <a:r>
              <a:rPr lang="fi-FI" dirty="0"/>
              <a:t>Lopputulos toimii karttana seuraavaan työvaiheeseen</a:t>
            </a:r>
            <a:endParaRPr lang="fi-FI" sz="2800" dirty="0"/>
          </a:p>
        </p:txBody>
      </p:sp>
      <p:sp>
        <p:nvSpPr>
          <p:cNvPr id="5" name="Sisällön paikkamerkki 4">
            <a:extLst>
              <a:ext uri="{FF2B5EF4-FFF2-40B4-BE49-F238E27FC236}">
                <a16:creationId xmlns:a16="http://schemas.microsoft.com/office/drawing/2014/main" id="{D9FC7C8B-0EA1-4EF7-4635-B6A10824DB2B}"/>
              </a:ext>
            </a:extLst>
          </p:cNvPr>
          <p:cNvSpPr>
            <a:spLocks noGrp="1"/>
          </p:cNvSpPr>
          <p:nvPr>
            <p:ph sz="half" idx="2"/>
          </p:nvPr>
        </p:nvSpPr>
        <p:spPr/>
        <p:txBody>
          <a:bodyPr>
            <a:normAutofit fontScale="92500" lnSpcReduction="20000"/>
          </a:bodyPr>
          <a:lstStyle/>
          <a:p>
            <a:pPr marL="0" indent="0"/>
            <a:r>
              <a:rPr lang="fi-FI" sz="2800" b="1" dirty="0"/>
              <a:t>Työskentelytapa</a:t>
            </a:r>
          </a:p>
          <a:p>
            <a:pPr marL="0" indent="0"/>
            <a:endParaRPr lang="fi-FI" sz="2800" b="1" dirty="0"/>
          </a:p>
          <a:p>
            <a:pPr marL="457200" indent="-457200">
              <a:buFont typeface="Arial" panose="020B0604020202020204" pitchFamily="34" charset="0"/>
              <a:buChar char="•"/>
            </a:pPr>
            <a:r>
              <a:rPr lang="fi-FI" dirty="0"/>
              <a:t>Ensiksi yksin ideoimalla, sitten ryhmässä keskustelemalla </a:t>
            </a:r>
          </a:p>
          <a:p>
            <a:pPr marL="457200" indent="-457200">
              <a:buFont typeface="Arial" panose="020B0604020202020204" pitchFamily="34" charset="0"/>
              <a:buChar char="•"/>
            </a:pPr>
            <a:r>
              <a:rPr lang="fi-FI" dirty="0"/>
              <a:t>Yksi teko = yksi lappu </a:t>
            </a:r>
            <a:endParaRPr lang="fi-FI" sz="2800" dirty="0"/>
          </a:p>
          <a:p>
            <a:pPr marL="457200" indent="-457200">
              <a:buFont typeface="Arial" panose="020B0604020202020204" pitchFamily="34" charset="0"/>
              <a:buChar char="•"/>
            </a:pPr>
            <a:r>
              <a:rPr lang="fi-FI" dirty="0"/>
              <a:t>Määrä edellä, pienetkin teot käyvät</a:t>
            </a:r>
          </a:p>
          <a:p>
            <a:pPr marL="457200" indent="-457200">
              <a:buFont typeface="Arial" panose="020B0604020202020204" pitchFamily="34" charset="0"/>
              <a:buChar char="•"/>
            </a:pPr>
            <a:endParaRPr lang="fi-FI" dirty="0"/>
          </a:p>
          <a:p>
            <a:pPr marL="0" indent="0"/>
            <a:r>
              <a:rPr lang="fi-FI" sz="2800" i="1" dirty="0"/>
              <a:t>25 min ryhmässä + lyhyesti </a:t>
            </a:r>
            <a:br>
              <a:rPr lang="fi-FI" sz="2800" i="1" dirty="0"/>
            </a:br>
            <a:r>
              <a:rPr lang="fi-FI" sz="2800" i="1" dirty="0"/>
              <a:t>koko porukalla</a:t>
            </a:r>
          </a:p>
        </p:txBody>
      </p:sp>
      <p:cxnSp>
        <p:nvCxnSpPr>
          <p:cNvPr id="7" name="Suora yhdysviiva 6">
            <a:extLst>
              <a:ext uri="{FF2B5EF4-FFF2-40B4-BE49-F238E27FC236}">
                <a16:creationId xmlns:a16="http://schemas.microsoft.com/office/drawing/2014/main" id="{0CCF2A0C-E6BA-CDA7-529B-E7AD557590FA}"/>
              </a:ext>
              <a:ext uri="{C183D7F6-B498-43B3-948B-1728B52AA6E4}">
                <adec:decorative xmlns:adec="http://schemas.microsoft.com/office/drawing/2017/decorative" val="1"/>
              </a:ext>
            </a:extLst>
          </p:cNvPr>
          <p:cNvCxnSpPr>
            <a:cxnSpLocks/>
          </p:cNvCxnSpPr>
          <p:nvPr/>
        </p:nvCxnSpPr>
        <p:spPr>
          <a:xfrm>
            <a:off x="6096000" y="1800924"/>
            <a:ext cx="0" cy="43252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1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AECCA7-7541-6CEF-CD92-DEA40D189356}"/>
              </a:ext>
            </a:extLst>
          </p:cNvPr>
          <p:cNvSpPr>
            <a:spLocks noGrp="1"/>
          </p:cNvSpPr>
          <p:nvPr>
            <p:ph type="title" idx="4294967295"/>
          </p:nvPr>
        </p:nvSpPr>
        <p:spPr>
          <a:xfrm>
            <a:off x="609600" y="-1143000"/>
            <a:ext cx="10972800" cy="1143000"/>
          </a:xfrm>
        </p:spPr>
        <p:txBody>
          <a:bodyPr vert="horz" lIns="91440" tIns="45720" rIns="91440" bIns="45720" rtlCol="0" anchor="b">
            <a:normAutofit fontScale="90000"/>
          </a:bodyPr>
          <a:lstStyle/>
          <a:p>
            <a:r>
              <a:rPr lang="fi-FI" dirty="0"/>
              <a:t>Kaavio, jonka avulla voi hahmotella ilmastotyön nykytilannetta</a:t>
            </a:r>
          </a:p>
        </p:txBody>
      </p:sp>
      <p:pic>
        <p:nvPicPr>
          <p:cNvPr id="3" name="Kuva 2" descr="Ilmastotyön nykytilanteeseen linkittyy mm. energia, hiilinielut ja kiertotalous. ">
            <a:extLst>
              <a:ext uri="{FF2B5EF4-FFF2-40B4-BE49-F238E27FC236}">
                <a16:creationId xmlns:a16="http://schemas.microsoft.com/office/drawing/2014/main" id="{B9356774-DC1A-B208-0305-BF286AFF3D1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4082" b="12060"/>
          <a:stretch/>
        </p:blipFill>
        <p:spPr>
          <a:xfrm>
            <a:off x="668374" y="594387"/>
            <a:ext cx="10855251" cy="5669225"/>
          </a:xfrm>
          <a:prstGeom prst="rect">
            <a:avLst/>
          </a:prstGeom>
        </p:spPr>
      </p:pic>
    </p:spTree>
    <p:extLst>
      <p:ext uri="{BB962C8B-B14F-4D97-AF65-F5344CB8AC3E}">
        <p14:creationId xmlns:p14="http://schemas.microsoft.com/office/powerpoint/2010/main" val="14683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067A630-36D6-C28F-70F0-F990B4575496}"/>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fi-FI" dirty="0"/>
              <a:t>Ilmastotyön nykytilanne voi näyttää tältä</a:t>
            </a:r>
          </a:p>
        </p:txBody>
      </p:sp>
      <p:pic>
        <p:nvPicPr>
          <p:cNvPr id="6" name="Kuva 5" descr="Ilmastotyön nykytilanteen pohdinta voisi näyttää ensimmäisen vaiheen jälkeen siltä, että joka kohdassa on lappuja ja on ehkä löydetty uusi kategoria. ">
            <a:extLst>
              <a:ext uri="{FF2B5EF4-FFF2-40B4-BE49-F238E27FC236}">
                <a16:creationId xmlns:a16="http://schemas.microsoft.com/office/drawing/2014/main" id="{0CAB3DFA-6203-7FFF-3402-AE91883773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8689" b="7566"/>
          <a:stretch/>
        </p:blipFill>
        <p:spPr>
          <a:xfrm>
            <a:off x="531013" y="0"/>
            <a:ext cx="11129974" cy="6590873"/>
          </a:xfrm>
          <a:prstGeom prst="rect">
            <a:avLst/>
          </a:prstGeom>
        </p:spPr>
      </p:pic>
      <p:sp>
        <p:nvSpPr>
          <p:cNvPr id="2" name="Ellipsi 1">
            <a:extLst>
              <a:ext uri="{FF2B5EF4-FFF2-40B4-BE49-F238E27FC236}">
                <a16:creationId xmlns:a16="http://schemas.microsoft.com/office/drawing/2014/main" id="{169F11FB-8877-5804-4178-767998607117}"/>
              </a:ext>
              <a:ext uri="{C183D7F6-B498-43B3-948B-1728B52AA6E4}">
                <adec:decorative xmlns:adec="http://schemas.microsoft.com/office/drawing/2017/decorative" val="1"/>
              </a:ext>
            </a:extLst>
          </p:cNvPr>
          <p:cNvSpPr/>
          <p:nvPr/>
        </p:nvSpPr>
        <p:spPr>
          <a:xfrm>
            <a:off x="1089061" y="1982912"/>
            <a:ext cx="1561672" cy="1446088"/>
          </a:xfrm>
          <a:custGeom>
            <a:avLst/>
            <a:gdLst>
              <a:gd name="connsiteX0" fmla="*/ 0 w 1561672"/>
              <a:gd name="connsiteY0" fmla="*/ 723044 h 1446088"/>
              <a:gd name="connsiteX1" fmla="*/ 780836 w 1561672"/>
              <a:gd name="connsiteY1" fmla="*/ 0 h 1446088"/>
              <a:gd name="connsiteX2" fmla="*/ 1561672 w 1561672"/>
              <a:gd name="connsiteY2" fmla="*/ 723044 h 1446088"/>
              <a:gd name="connsiteX3" fmla="*/ 780836 w 1561672"/>
              <a:gd name="connsiteY3" fmla="*/ 1446088 h 1446088"/>
              <a:gd name="connsiteX4" fmla="*/ 0 w 1561672"/>
              <a:gd name="connsiteY4" fmla="*/ 723044 h 144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672" h="1446088" extrusionOk="0">
                <a:moveTo>
                  <a:pt x="0" y="723044"/>
                </a:moveTo>
                <a:cubicBezTo>
                  <a:pt x="-42675" y="386188"/>
                  <a:pt x="257772" y="-65256"/>
                  <a:pt x="780836" y="0"/>
                </a:cubicBezTo>
                <a:cubicBezTo>
                  <a:pt x="1295484" y="56134"/>
                  <a:pt x="1593066" y="362497"/>
                  <a:pt x="1561672" y="723044"/>
                </a:cubicBezTo>
                <a:cubicBezTo>
                  <a:pt x="1593196" y="1163134"/>
                  <a:pt x="1156578" y="1370437"/>
                  <a:pt x="780836" y="1446088"/>
                </a:cubicBezTo>
                <a:cubicBezTo>
                  <a:pt x="300743" y="1377046"/>
                  <a:pt x="33904" y="1088591"/>
                  <a:pt x="0" y="723044"/>
                </a:cubicBezTo>
                <a:close/>
              </a:path>
            </a:pathLst>
          </a:custGeom>
          <a:noFill/>
          <a:ln w="3810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254239271">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cxnSp>
        <p:nvCxnSpPr>
          <p:cNvPr id="4" name="Yhdistin: Kaareva 3">
            <a:extLst>
              <a:ext uri="{FF2B5EF4-FFF2-40B4-BE49-F238E27FC236}">
                <a16:creationId xmlns:a16="http://schemas.microsoft.com/office/drawing/2014/main" id="{4520EEA0-034E-9541-83DF-DB13F4514383}"/>
              </a:ext>
              <a:ext uri="{C183D7F6-B498-43B3-948B-1728B52AA6E4}">
                <adec:decorative xmlns:adec="http://schemas.microsoft.com/office/drawing/2017/decorative" val="1"/>
              </a:ext>
            </a:extLst>
          </p:cNvPr>
          <p:cNvCxnSpPr>
            <a:cxnSpLocks/>
          </p:cNvCxnSpPr>
          <p:nvPr/>
        </p:nvCxnSpPr>
        <p:spPr>
          <a:xfrm rot="10800000">
            <a:off x="2650734" y="2558266"/>
            <a:ext cx="2198671" cy="575353"/>
          </a:xfrm>
          <a:prstGeom prst="curvedConnector3">
            <a:avLst>
              <a:gd name="adj1" fmla="val 50000"/>
            </a:avLst>
          </a:prstGeom>
          <a:ln w="28575"/>
        </p:spPr>
        <p:style>
          <a:lnRef idx="1">
            <a:schemeClr val="accent2"/>
          </a:lnRef>
          <a:fillRef idx="0">
            <a:schemeClr val="accent2"/>
          </a:fillRef>
          <a:effectRef idx="0">
            <a:schemeClr val="accent2"/>
          </a:effectRef>
          <a:fontRef idx="minor">
            <a:schemeClr val="tx1"/>
          </a:fontRef>
        </p:style>
      </p:cxnSp>
      <p:sp>
        <p:nvSpPr>
          <p:cNvPr id="9" name="Tekstiruutu 8">
            <a:extLst>
              <a:ext uri="{FF2B5EF4-FFF2-40B4-BE49-F238E27FC236}">
                <a16:creationId xmlns:a16="http://schemas.microsoft.com/office/drawing/2014/main" id="{FCBE5790-B6B3-0550-E8B7-65FB2DC9F538}"/>
              </a:ext>
              <a:ext uri="{C183D7F6-B498-43B3-948B-1728B52AA6E4}">
                <adec:decorative xmlns:adec="http://schemas.microsoft.com/office/drawing/2017/decorative" val="1"/>
              </a:ext>
            </a:extLst>
          </p:cNvPr>
          <p:cNvSpPr txBox="1"/>
          <p:nvPr/>
        </p:nvSpPr>
        <p:spPr>
          <a:xfrm rot="20027229">
            <a:off x="523956" y="1674955"/>
            <a:ext cx="1723549" cy="369332"/>
          </a:xfrm>
          <a:prstGeom prst="rect">
            <a:avLst/>
          </a:prstGeom>
          <a:noFill/>
        </p:spPr>
        <p:txBody>
          <a:bodyPr wrap="none" rtlCol="0">
            <a:spAutoFit/>
          </a:bodyPr>
          <a:lstStyle/>
          <a:p>
            <a:r>
              <a:rPr lang="fi-FI" dirty="0">
                <a:solidFill>
                  <a:schemeClr val="tx1">
                    <a:lumMod val="50000"/>
                  </a:schemeClr>
                </a:solidFill>
              </a:rPr>
              <a:t>Uusi kategoria!</a:t>
            </a:r>
          </a:p>
        </p:txBody>
      </p:sp>
    </p:spTree>
    <p:extLst>
      <p:ext uri="{BB962C8B-B14F-4D97-AF65-F5344CB8AC3E}">
        <p14:creationId xmlns:p14="http://schemas.microsoft.com/office/powerpoint/2010/main" val="19591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6B873E-142E-1E8F-781D-A021BA58F4B2}"/>
              </a:ext>
            </a:extLst>
          </p:cNvPr>
          <p:cNvSpPr>
            <a:spLocks noGrp="1"/>
          </p:cNvSpPr>
          <p:nvPr>
            <p:ph type="title"/>
          </p:nvPr>
        </p:nvSpPr>
        <p:spPr/>
        <p:txBody>
          <a:bodyPr/>
          <a:lstStyle/>
          <a:p>
            <a:r>
              <a:rPr lang="fi-FI" dirty="0"/>
              <a:t>Työpajojen sisällöt &amp; prosessi</a:t>
            </a:r>
          </a:p>
        </p:txBody>
      </p:sp>
      <p:sp>
        <p:nvSpPr>
          <p:cNvPr id="5" name="Tekstin paikkamerkki 4">
            <a:extLst>
              <a:ext uri="{FF2B5EF4-FFF2-40B4-BE49-F238E27FC236}">
                <a16:creationId xmlns:a16="http://schemas.microsoft.com/office/drawing/2014/main" id="{AD526F1C-D5F0-5BBD-DB21-EB1D424F385B}"/>
              </a:ext>
            </a:extLst>
          </p:cNvPr>
          <p:cNvSpPr>
            <a:spLocks noGrp="1"/>
          </p:cNvSpPr>
          <p:nvPr>
            <p:ph type="body" sz="quarter" idx="12"/>
          </p:nvPr>
        </p:nvSpPr>
        <p:spPr>
          <a:xfrm>
            <a:off x="180847" y="1700808"/>
            <a:ext cx="3802780" cy="2384304"/>
          </a:xfrm>
        </p:spPr>
        <p:txBody>
          <a:bodyPr>
            <a:noAutofit/>
          </a:bodyPr>
          <a:lstStyle/>
          <a:p>
            <a:pPr marL="0" indent="0">
              <a:buNone/>
            </a:pPr>
            <a:r>
              <a:rPr lang="fi-FI" sz="1300" b="1" dirty="0"/>
              <a:t>Työpaja 1: Ilmastotyön nykytilanne ja tavoite</a:t>
            </a:r>
          </a:p>
          <a:p>
            <a:r>
              <a:rPr lang="fi-FI" sz="1300" dirty="0"/>
              <a:t>Tervetulosanat &amp; työpajojen esittely</a:t>
            </a:r>
          </a:p>
          <a:p>
            <a:r>
              <a:rPr lang="fi-FI" sz="1300" dirty="0"/>
              <a:t>Osa 1: ilmastotyön tavoitteiden sanoittaminen</a:t>
            </a:r>
          </a:p>
          <a:p>
            <a:r>
              <a:rPr lang="fi-FI" sz="1300" dirty="0"/>
              <a:t>Osa 2: ilmastotyön nykytilanne</a:t>
            </a:r>
          </a:p>
          <a:p>
            <a:r>
              <a:rPr lang="fi-FI" sz="1300" dirty="0"/>
              <a:t>Osa 3: ilmastotyön ”aukkojen” tunnistaminen ja priorisointi</a:t>
            </a:r>
          </a:p>
        </p:txBody>
      </p:sp>
      <p:sp>
        <p:nvSpPr>
          <p:cNvPr id="6" name="Tekstin paikkamerkki 5">
            <a:extLst>
              <a:ext uri="{FF2B5EF4-FFF2-40B4-BE49-F238E27FC236}">
                <a16:creationId xmlns:a16="http://schemas.microsoft.com/office/drawing/2014/main" id="{D7BE305E-3335-1EEE-AFEA-C00582193632}"/>
              </a:ext>
            </a:extLst>
          </p:cNvPr>
          <p:cNvSpPr>
            <a:spLocks noGrp="1"/>
          </p:cNvSpPr>
          <p:nvPr>
            <p:ph type="body" sz="quarter" idx="13"/>
          </p:nvPr>
        </p:nvSpPr>
        <p:spPr>
          <a:xfrm flipH="1">
            <a:off x="4194609" y="1700808"/>
            <a:ext cx="3802779" cy="2384304"/>
          </a:xfrm>
        </p:spPr>
        <p:txBody>
          <a:bodyPr>
            <a:normAutofit/>
          </a:bodyPr>
          <a:lstStyle/>
          <a:p>
            <a:pPr marL="0" indent="0">
              <a:buNone/>
            </a:pPr>
            <a:r>
              <a:rPr lang="fi-FI" sz="1300" b="1" dirty="0"/>
              <a:t>Työpaja 2: Ilmastotyön ideat</a:t>
            </a:r>
            <a:endParaRPr lang="fi-FI" sz="1300" dirty="0"/>
          </a:p>
          <a:p>
            <a:pPr>
              <a:lnSpc>
                <a:spcPct val="150000"/>
              </a:lnSpc>
            </a:pPr>
            <a:r>
              <a:rPr lang="fi-FI" sz="1300" dirty="0"/>
              <a:t>Aloitus &amp; kertaus edellisestä</a:t>
            </a:r>
          </a:p>
          <a:p>
            <a:pPr>
              <a:lnSpc>
                <a:spcPct val="150000"/>
              </a:lnSpc>
            </a:pPr>
            <a:r>
              <a:rPr lang="fi-FI" sz="1300" dirty="0"/>
              <a:t>Osa 1: ilmastotoimien ideointi</a:t>
            </a:r>
          </a:p>
          <a:p>
            <a:pPr>
              <a:lnSpc>
                <a:spcPct val="150000"/>
              </a:lnSpc>
            </a:pPr>
            <a:r>
              <a:rPr lang="fi-FI" sz="1300" dirty="0"/>
              <a:t>Osa 2: ideoiden priorisointi</a:t>
            </a:r>
          </a:p>
          <a:p>
            <a:pPr>
              <a:lnSpc>
                <a:spcPct val="150000"/>
              </a:lnSpc>
            </a:pPr>
            <a:r>
              <a:rPr lang="fi-FI" sz="1300" dirty="0"/>
              <a:t>Osa 3: priorisoitujen ideoiden jatkokehitys</a:t>
            </a:r>
          </a:p>
        </p:txBody>
      </p:sp>
      <p:sp>
        <p:nvSpPr>
          <p:cNvPr id="9" name="Tekstin paikkamerkki 4">
            <a:extLst>
              <a:ext uri="{FF2B5EF4-FFF2-40B4-BE49-F238E27FC236}">
                <a16:creationId xmlns:a16="http://schemas.microsoft.com/office/drawing/2014/main" id="{5746F335-5196-6BFD-F810-F94883D13F89}"/>
              </a:ext>
            </a:extLst>
          </p:cNvPr>
          <p:cNvSpPr txBox="1">
            <a:spLocks/>
          </p:cNvSpPr>
          <p:nvPr/>
        </p:nvSpPr>
        <p:spPr>
          <a:xfrm>
            <a:off x="8208372" y="1700808"/>
            <a:ext cx="3802779" cy="2384304"/>
          </a:xfrm>
          <a:prstGeom prst="round2DiagRect">
            <a:avLst/>
          </a:prstGeom>
          <a:solidFill>
            <a:schemeClr val="bg2"/>
          </a:solidFill>
        </p:spPr>
        <p:txBody>
          <a:bodyPr vert="horz" lIns="91440" tIns="45720" rIns="91440" bIns="45720" rtlCol="0">
            <a:normAutofit/>
          </a:bodyPr>
          <a:lst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1300" b="1" dirty="0"/>
              <a:t>Työpaja 3: Ilmastotyön toteutus, työnjako ja rahoitus</a:t>
            </a:r>
          </a:p>
          <a:p>
            <a:pPr>
              <a:spcAft>
                <a:spcPts val="1200"/>
              </a:spcAft>
            </a:pPr>
            <a:r>
              <a:rPr lang="fi-FI" sz="1300" dirty="0"/>
              <a:t>Edellisen kertaus</a:t>
            </a:r>
          </a:p>
          <a:p>
            <a:pPr>
              <a:spcAft>
                <a:spcPts val="1200"/>
              </a:spcAft>
            </a:pPr>
            <a:r>
              <a:rPr lang="fi-FI" sz="1300" dirty="0"/>
              <a:t>Osa 1: Ilmastotyön työnjako &amp; aikataulu </a:t>
            </a:r>
          </a:p>
          <a:p>
            <a:pPr>
              <a:spcAft>
                <a:spcPts val="1200"/>
              </a:spcAft>
            </a:pPr>
            <a:r>
              <a:rPr lang="fi-FI" sz="1300" dirty="0"/>
              <a:t>Osa 2: Ilmastotyön </a:t>
            </a:r>
            <a:r>
              <a:rPr lang="fi-FI" sz="1300" dirty="0" err="1"/>
              <a:t>hankkeistaminen</a:t>
            </a:r>
            <a:endParaRPr lang="fi-FI" sz="1300" dirty="0"/>
          </a:p>
          <a:p>
            <a:pPr>
              <a:spcAft>
                <a:spcPts val="1200"/>
              </a:spcAft>
            </a:pPr>
            <a:r>
              <a:rPr lang="fi-FI" sz="1300" dirty="0"/>
              <a:t>Osa 3: Seuraavat askeleet</a:t>
            </a:r>
          </a:p>
        </p:txBody>
      </p:sp>
      <p:sp>
        <p:nvSpPr>
          <p:cNvPr id="7" name="Nuoli: Taipunut 6" descr="Nuoli työpajoista yhteiseen rakenteeseen.">
            <a:extLst>
              <a:ext uri="{FF2B5EF4-FFF2-40B4-BE49-F238E27FC236}">
                <a16:creationId xmlns:a16="http://schemas.microsoft.com/office/drawing/2014/main" id="{58979800-B4D7-07C0-ED86-A423C4E96B6D}"/>
              </a:ext>
            </a:extLst>
          </p:cNvPr>
          <p:cNvSpPr/>
          <p:nvPr/>
        </p:nvSpPr>
        <p:spPr>
          <a:xfrm flipV="1">
            <a:off x="3057896" y="4677040"/>
            <a:ext cx="2357252" cy="1179282"/>
          </a:xfrm>
          <a:prstGeom prst="bentArrow">
            <a:avLst>
              <a:gd name="adj1" fmla="val 44133"/>
              <a:gd name="adj2" fmla="val 45140"/>
              <a:gd name="adj3" fmla="val 28894"/>
              <a:gd name="adj4" fmla="val 71892"/>
            </a:avLst>
          </a:prstGeom>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dirty="0"/>
          </a:p>
        </p:txBody>
      </p:sp>
      <p:sp>
        <p:nvSpPr>
          <p:cNvPr id="11" name="Tekstin paikkamerkki 4">
            <a:extLst>
              <a:ext uri="{FF2B5EF4-FFF2-40B4-BE49-F238E27FC236}">
                <a16:creationId xmlns:a16="http://schemas.microsoft.com/office/drawing/2014/main" id="{4292F905-26E6-4FE1-3677-48698E117265}"/>
              </a:ext>
            </a:extLst>
          </p:cNvPr>
          <p:cNvSpPr txBox="1">
            <a:spLocks/>
          </p:cNvSpPr>
          <p:nvPr/>
        </p:nvSpPr>
        <p:spPr>
          <a:xfrm>
            <a:off x="6059996" y="4257279"/>
            <a:ext cx="4335336" cy="2301526"/>
          </a:xfrm>
          <a:prstGeom prst="round2Diag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62500" lnSpcReduction="20000"/>
          </a:bodyPr>
          <a:lst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b="1" dirty="0">
                <a:solidFill>
                  <a:srgbClr val="000000"/>
                </a:solidFill>
              </a:rPr>
              <a:t>Yhteinen rakenne:</a:t>
            </a:r>
          </a:p>
          <a:p>
            <a:pPr>
              <a:buClrTx/>
            </a:pPr>
            <a:r>
              <a:rPr lang="fi-FI" dirty="0">
                <a:solidFill>
                  <a:srgbClr val="000000"/>
                </a:solidFill>
              </a:rPr>
              <a:t>Kertaus &amp; lämmittely</a:t>
            </a:r>
          </a:p>
          <a:p>
            <a:pPr lvl="1">
              <a:buClrTx/>
            </a:pPr>
            <a:r>
              <a:rPr lang="fi-FI" sz="1700" dirty="0">
                <a:solidFill>
                  <a:srgbClr val="000000"/>
                </a:solidFill>
              </a:rPr>
              <a:t>Kylmiltään on vaikea </a:t>
            </a:r>
            <a:r>
              <a:rPr lang="fi-FI" sz="1700" dirty="0" err="1">
                <a:solidFill>
                  <a:srgbClr val="000000"/>
                </a:solidFill>
              </a:rPr>
              <a:t>työpajailla</a:t>
            </a:r>
            <a:endParaRPr lang="fi-FI" sz="1700" dirty="0">
              <a:solidFill>
                <a:srgbClr val="000000"/>
              </a:solidFill>
            </a:endParaRPr>
          </a:p>
          <a:p>
            <a:pPr>
              <a:buClrTx/>
            </a:pPr>
            <a:r>
              <a:rPr lang="fi-FI" dirty="0">
                <a:solidFill>
                  <a:srgbClr val="000000"/>
                </a:solidFill>
              </a:rPr>
              <a:t>Kolmeen osaan jaettu työosio</a:t>
            </a:r>
          </a:p>
          <a:p>
            <a:pPr lvl="1">
              <a:buClrTx/>
            </a:pPr>
            <a:r>
              <a:rPr lang="fi-FI" sz="1900" dirty="0">
                <a:solidFill>
                  <a:srgbClr val="000000"/>
                </a:solidFill>
              </a:rPr>
              <a:t>Ei liian isoja paloja kerrallaan, helppo tauottaa ja ohjeistaa</a:t>
            </a:r>
          </a:p>
          <a:p>
            <a:pPr>
              <a:buClrTx/>
            </a:pPr>
            <a:r>
              <a:rPr lang="fi-FI" dirty="0">
                <a:solidFill>
                  <a:srgbClr val="000000"/>
                </a:solidFill>
              </a:rPr>
              <a:t>Loppukoonti</a:t>
            </a:r>
          </a:p>
          <a:p>
            <a:pPr lvl="1">
              <a:buClrTx/>
            </a:pPr>
            <a:r>
              <a:rPr lang="fi-FI" sz="1900" dirty="0">
                <a:solidFill>
                  <a:srgbClr val="000000"/>
                </a:solidFill>
              </a:rPr>
              <a:t>Vahvistetaan opittua, ohjataan seuraavaan</a:t>
            </a:r>
          </a:p>
        </p:txBody>
      </p:sp>
      <p:sp>
        <p:nvSpPr>
          <p:cNvPr id="4" name="Dian numeron paikkamerkki 3">
            <a:extLst>
              <a:ext uri="{FF2B5EF4-FFF2-40B4-BE49-F238E27FC236}">
                <a16:creationId xmlns:a16="http://schemas.microsoft.com/office/drawing/2014/main" id="{BF4295FF-7091-E75E-78E7-C4CB267C68B3}"/>
              </a:ext>
            </a:extLst>
          </p:cNvPr>
          <p:cNvSpPr>
            <a:spLocks noGrp="1"/>
          </p:cNvSpPr>
          <p:nvPr>
            <p:ph type="sldNum" sz="quarter" idx="11"/>
          </p:nvPr>
        </p:nvSpPr>
        <p:spPr/>
        <p:txBody>
          <a:bodyPr/>
          <a:lstStyle/>
          <a:p>
            <a:fld id="{A807F21D-6A63-4E75-89AA-A3F521749085}" type="slidenum">
              <a:rPr lang="fi-FI" smtClean="0"/>
              <a:pPr/>
              <a:t>3</a:t>
            </a:fld>
            <a:endParaRPr lang="fi-FI"/>
          </a:p>
        </p:txBody>
      </p:sp>
    </p:spTree>
    <p:extLst>
      <p:ext uri="{BB962C8B-B14F-4D97-AF65-F5344CB8AC3E}">
        <p14:creationId xmlns:p14="http://schemas.microsoft.com/office/powerpoint/2010/main" val="2346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9" grpId="0" animBg="1"/>
      <p:bldP spid="11"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C3D49DCB-18B1-F1A6-DC10-D7114DD0EF62}"/>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12465" b="12465"/>
          <a:stretch/>
        </p:blipFill>
        <p:spPr/>
      </p:pic>
      <p:sp>
        <p:nvSpPr>
          <p:cNvPr id="3" name="Otsikko 2">
            <a:extLst>
              <a:ext uri="{FF2B5EF4-FFF2-40B4-BE49-F238E27FC236}">
                <a16:creationId xmlns:a16="http://schemas.microsoft.com/office/drawing/2014/main" id="{669E972A-214A-F0B8-CE6E-D7E56F7CC54F}"/>
              </a:ext>
            </a:extLst>
          </p:cNvPr>
          <p:cNvSpPr>
            <a:spLocks noGrp="1"/>
          </p:cNvSpPr>
          <p:nvPr>
            <p:ph type="title"/>
          </p:nvPr>
        </p:nvSpPr>
        <p:spPr>
          <a:xfrm>
            <a:off x="467020" y="1032288"/>
            <a:ext cx="6768752" cy="5294372"/>
          </a:xfrm>
        </p:spPr>
        <p:txBody>
          <a:bodyPr>
            <a:normAutofit/>
          </a:bodyPr>
          <a:lstStyle/>
          <a:p>
            <a:pPr algn="ctr"/>
            <a:r>
              <a:rPr lang="fi-FI" sz="9600" dirty="0"/>
              <a:t>TAUKO</a:t>
            </a:r>
            <a:br>
              <a:rPr lang="fi-FI" dirty="0"/>
            </a:br>
            <a:br>
              <a:rPr lang="fi-FI" dirty="0"/>
            </a:br>
            <a:r>
              <a:rPr lang="fi-FI" dirty="0"/>
              <a:t>jatketaan </a:t>
            </a:r>
            <a:r>
              <a:rPr lang="fi-FI" dirty="0" err="1"/>
              <a:t>xx.xx</a:t>
            </a:r>
            <a:endParaRPr lang="fi-FI" dirty="0"/>
          </a:p>
        </p:txBody>
      </p:sp>
    </p:spTree>
    <p:extLst>
      <p:ext uri="{BB962C8B-B14F-4D97-AF65-F5344CB8AC3E}">
        <p14:creationId xmlns:p14="http://schemas.microsoft.com/office/powerpoint/2010/main" val="838686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E3AF3A3-B358-F623-93DC-E8DA589E6368}"/>
              </a:ext>
            </a:extLst>
          </p:cNvPr>
          <p:cNvSpPr>
            <a:spLocks noGrp="1"/>
          </p:cNvSpPr>
          <p:nvPr>
            <p:ph type="title"/>
          </p:nvPr>
        </p:nvSpPr>
        <p:spPr/>
        <p:txBody>
          <a:bodyPr>
            <a:noAutofit/>
          </a:bodyPr>
          <a:lstStyle/>
          <a:p>
            <a:r>
              <a:rPr lang="fi-FI" sz="4400" dirty="0"/>
              <a:t>Osa 3:</a:t>
            </a:r>
            <a:br>
              <a:rPr lang="fi-FI" sz="4400" dirty="0"/>
            </a:br>
            <a:r>
              <a:rPr lang="fi-FI" sz="4400" dirty="0"/>
              <a:t>Ilmastotyön ”aukkojen” tunnistaminen</a:t>
            </a:r>
          </a:p>
        </p:txBody>
      </p:sp>
    </p:spTree>
    <p:extLst>
      <p:ext uri="{BB962C8B-B14F-4D97-AF65-F5344CB8AC3E}">
        <p14:creationId xmlns:p14="http://schemas.microsoft.com/office/powerpoint/2010/main" val="209015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45C40B-F797-4AEE-7A3B-6488BE7B02D4}"/>
              </a:ext>
            </a:extLst>
          </p:cNvPr>
          <p:cNvSpPr>
            <a:spLocks noGrp="1"/>
          </p:cNvSpPr>
          <p:nvPr>
            <p:ph type="title"/>
          </p:nvPr>
        </p:nvSpPr>
        <p:spPr/>
        <p:txBody>
          <a:bodyPr>
            <a:normAutofit fontScale="90000"/>
          </a:bodyPr>
          <a:lstStyle/>
          <a:p>
            <a:r>
              <a:rPr lang="fi-FI" dirty="0"/>
              <a:t>Osa 2: Ilmastotyön aukkojen tunnistaminen ja priorisointi</a:t>
            </a:r>
          </a:p>
        </p:txBody>
      </p:sp>
      <p:sp>
        <p:nvSpPr>
          <p:cNvPr id="3" name="Sisällön paikkamerkki 2">
            <a:extLst>
              <a:ext uri="{FF2B5EF4-FFF2-40B4-BE49-F238E27FC236}">
                <a16:creationId xmlns:a16="http://schemas.microsoft.com/office/drawing/2014/main" id="{3659E0A3-EA80-FACC-8F3F-C0E1DBC2654B}"/>
              </a:ext>
            </a:extLst>
          </p:cNvPr>
          <p:cNvSpPr>
            <a:spLocks noGrp="1"/>
          </p:cNvSpPr>
          <p:nvPr>
            <p:ph sz="half" idx="1"/>
          </p:nvPr>
        </p:nvSpPr>
        <p:spPr/>
        <p:txBody>
          <a:bodyPr anchor="t">
            <a:normAutofit fontScale="85000" lnSpcReduction="10000"/>
          </a:bodyPr>
          <a:lstStyle/>
          <a:p>
            <a:pPr marL="0" indent="0"/>
            <a:r>
              <a:rPr lang="fi-FI" sz="2800" b="1" dirty="0"/>
              <a:t>Tavoite</a:t>
            </a:r>
          </a:p>
          <a:p>
            <a:pPr marL="0" indent="0"/>
            <a:endParaRPr lang="fi-FI" sz="2800" b="1" dirty="0"/>
          </a:p>
          <a:p>
            <a:pPr marL="457200" indent="-457200">
              <a:buFont typeface="Arial" panose="020B0604020202020204" pitchFamily="34" charset="0"/>
              <a:buChar char="•"/>
            </a:pPr>
            <a:r>
              <a:rPr lang="fi-FI" dirty="0"/>
              <a:t>Tunnistaa ilmastotyön osa-alueita, joissa ei tällä hetkellä ole (paljoa) toimintaa</a:t>
            </a:r>
          </a:p>
          <a:p>
            <a:pPr marL="457200" indent="-457200">
              <a:buFont typeface="Arial" panose="020B0604020202020204" pitchFamily="34" charset="0"/>
              <a:buChar char="•"/>
            </a:pPr>
            <a:r>
              <a:rPr lang="fi-FI" dirty="0"/>
              <a:t>Valita niitä kehityskohteita, joihin työpajasarjassa keskittyä</a:t>
            </a:r>
          </a:p>
          <a:p>
            <a:pPr marL="0" indent="0"/>
            <a:endParaRPr lang="fi-FI" dirty="0"/>
          </a:p>
          <a:p>
            <a:pPr marL="0" indent="0"/>
            <a:r>
              <a:rPr lang="fi-FI" dirty="0"/>
              <a:t>Lopputulos auttaa ideoinnissa</a:t>
            </a:r>
            <a:br>
              <a:rPr lang="fi-FI" dirty="0"/>
            </a:br>
            <a:r>
              <a:rPr lang="fi-FI" dirty="0"/>
              <a:t>(= seuraavan työpajan teema)</a:t>
            </a:r>
            <a:endParaRPr lang="fi-FI" sz="2800" dirty="0"/>
          </a:p>
        </p:txBody>
      </p:sp>
      <p:sp>
        <p:nvSpPr>
          <p:cNvPr id="5" name="Sisällön paikkamerkki 4">
            <a:extLst>
              <a:ext uri="{FF2B5EF4-FFF2-40B4-BE49-F238E27FC236}">
                <a16:creationId xmlns:a16="http://schemas.microsoft.com/office/drawing/2014/main" id="{D9FC7C8B-0EA1-4EF7-4635-B6A10824DB2B}"/>
              </a:ext>
            </a:extLst>
          </p:cNvPr>
          <p:cNvSpPr>
            <a:spLocks noGrp="1"/>
          </p:cNvSpPr>
          <p:nvPr>
            <p:ph sz="half" idx="2"/>
          </p:nvPr>
        </p:nvSpPr>
        <p:spPr/>
        <p:txBody>
          <a:bodyPr>
            <a:normAutofit fontScale="85000" lnSpcReduction="10000"/>
          </a:bodyPr>
          <a:lstStyle/>
          <a:p>
            <a:pPr marL="0" indent="0"/>
            <a:r>
              <a:rPr lang="fi-FI" sz="2800" b="1" dirty="0"/>
              <a:t>Työskentelytapa</a:t>
            </a:r>
          </a:p>
          <a:p>
            <a:pPr marL="0" indent="0"/>
            <a:endParaRPr lang="fi-FI" sz="2800" b="1" dirty="0"/>
          </a:p>
          <a:p>
            <a:pPr marL="457200" indent="-457200">
              <a:buFont typeface="Arial" panose="020B0604020202020204" pitchFamily="34" charset="0"/>
              <a:buChar char="•"/>
            </a:pPr>
            <a:r>
              <a:rPr lang="fi-FI" dirty="0"/>
              <a:t>Ryhmittelemällä nimetään ilmastotyön tunnistettuja ryhmiä ja puuttuvia palasia</a:t>
            </a:r>
          </a:p>
          <a:p>
            <a:pPr marL="457200" indent="-457200">
              <a:buFont typeface="Arial" panose="020B0604020202020204" pitchFamily="34" charset="0"/>
              <a:buChar char="•"/>
            </a:pPr>
            <a:r>
              <a:rPr lang="fi-FI" dirty="0"/>
              <a:t>Jos tunnistetaan useampi puuttuva palanen, laitetaan palaset tärkeysjärjestykseen äänestämällä</a:t>
            </a:r>
          </a:p>
          <a:p>
            <a:pPr marL="457200" indent="-457200">
              <a:buFont typeface="Arial" panose="020B0604020202020204" pitchFamily="34" charset="0"/>
              <a:buChar char="•"/>
            </a:pPr>
            <a:endParaRPr lang="fi-FI" dirty="0"/>
          </a:p>
          <a:p>
            <a:pPr marL="0" indent="0"/>
            <a:r>
              <a:rPr lang="fi-FI" sz="2800" i="1" dirty="0"/>
              <a:t>20 min ryhmässä + lyhyesti  </a:t>
            </a:r>
            <a:br>
              <a:rPr lang="fi-FI" sz="2800" i="1" dirty="0"/>
            </a:br>
            <a:r>
              <a:rPr lang="fi-FI" sz="2800" i="1" dirty="0"/>
              <a:t>koko porukalla</a:t>
            </a:r>
          </a:p>
        </p:txBody>
      </p:sp>
      <p:cxnSp>
        <p:nvCxnSpPr>
          <p:cNvPr id="7" name="Suora yhdysviiva 6">
            <a:extLst>
              <a:ext uri="{FF2B5EF4-FFF2-40B4-BE49-F238E27FC236}">
                <a16:creationId xmlns:a16="http://schemas.microsoft.com/office/drawing/2014/main" id="{0CCF2A0C-E6BA-CDA7-529B-E7AD557590FA}"/>
              </a:ext>
              <a:ext uri="{C183D7F6-B498-43B3-948B-1728B52AA6E4}">
                <adec:decorative xmlns:adec="http://schemas.microsoft.com/office/drawing/2017/decorative" val="1"/>
              </a:ext>
            </a:extLst>
          </p:cNvPr>
          <p:cNvCxnSpPr>
            <a:cxnSpLocks/>
          </p:cNvCxnSpPr>
          <p:nvPr/>
        </p:nvCxnSpPr>
        <p:spPr>
          <a:xfrm>
            <a:off x="6096000" y="1800924"/>
            <a:ext cx="0" cy="43252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94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D7B306EE-A863-5DDA-B290-021BC30CFE8D}"/>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fi-FI" dirty="0"/>
              <a:t>Ilmastotyön nykytilan avulla voi löytää aukkoja</a:t>
            </a:r>
          </a:p>
        </p:txBody>
      </p:sp>
      <p:pic>
        <p:nvPicPr>
          <p:cNvPr id="6" name="Kuva 5" descr="Ilmastotyön nykytilan analyysia löytämällä esim. maankäytön ja rakentamisen, hiilinielujen ja kiertotalouden asioita. Joissakin kohdissa voi olla tyhjää.">
            <a:extLst>
              <a:ext uri="{FF2B5EF4-FFF2-40B4-BE49-F238E27FC236}">
                <a16:creationId xmlns:a16="http://schemas.microsoft.com/office/drawing/2014/main" id="{0CAB3DFA-6203-7FFF-3402-AE91883773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8689" b="7566"/>
          <a:stretch/>
        </p:blipFill>
        <p:spPr>
          <a:xfrm>
            <a:off x="531013" y="-39968"/>
            <a:ext cx="11129974" cy="6590873"/>
          </a:xfrm>
          <a:prstGeom prst="rect">
            <a:avLst/>
          </a:prstGeom>
        </p:spPr>
      </p:pic>
      <p:sp>
        <p:nvSpPr>
          <p:cNvPr id="2" name="Ellipsi 1">
            <a:extLst>
              <a:ext uri="{FF2B5EF4-FFF2-40B4-BE49-F238E27FC236}">
                <a16:creationId xmlns:a16="http://schemas.microsoft.com/office/drawing/2014/main" id="{169F11FB-8877-5804-4178-767998607117}"/>
              </a:ext>
              <a:ext uri="{C183D7F6-B498-43B3-948B-1728B52AA6E4}">
                <adec:decorative xmlns:adec="http://schemas.microsoft.com/office/drawing/2017/decorative" val="1"/>
              </a:ext>
            </a:extLst>
          </p:cNvPr>
          <p:cNvSpPr/>
          <p:nvPr/>
        </p:nvSpPr>
        <p:spPr>
          <a:xfrm>
            <a:off x="1089061" y="1982912"/>
            <a:ext cx="1561672" cy="1446088"/>
          </a:xfrm>
          <a:custGeom>
            <a:avLst/>
            <a:gdLst>
              <a:gd name="connsiteX0" fmla="*/ 0 w 1561672"/>
              <a:gd name="connsiteY0" fmla="*/ 723044 h 1446088"/>
              <a:gd name="connsiteX1" fmla="*/ 780836 w 1561672"/>
              <a:gd name="connsiteY1" fmla="*/ 0 h 1446088"/>
              <a:gd name="connsiteX2" fmla="*/ 1561672 w 1561672"/>
              <a:gd name="connsiteY2" fmla="*/ 723044 h 1446088"/>
              <a:gd name="connsiteX3" fmla="*/ 780836 w 1561672"/>
              <a:gd name="connsiteY3" fmla="*/ 1446088 h 1446088"/>
              <a:gd name="connsiteX4" fmla="*/ 0 w 1561672"/>
              <a:gd name="connsiteY4" fmla="*/ 723044 h 144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672" h="1446088" extrusionOk="0">
                <a:moveTo>
                  <a:pt x="0" y="723044"/>
                </a:moveTo>
                <a:cubicBezTo>
                  <a:pt x="-45652" y="241550"/>
                  <a:pt x="414063" y="-63516"/>
                  <a:pt x="780836" y="0"/>
                </a:cubicBezTo>
                <a:cubicBezTo>
                  <a:pt x="1239186" y="52900"/>
                  <a:pt x="1494970" y="242216"/>
                  <a:pt x="1561672" y="723044"/>
                </a:cubicBezTo>
                <a:cubicBezTo>
                  <a:pt x="1615817" y="1038402"/>
                  <a:pt x="1230384" y="1442501"/>
                  <a:pt x="780836" y="1446088"/>
                </a:cubicBezTo>
                <a:cubicBezTo>
                  <a:pt x="364050" y="1416575"/>
                  <a:pt x="-63567" y="1171467"/>
                  <a:pt x="0" y="723044"/>
                </a:cubicBezTo>
                <a:close/>
              </a:path>
            </a:pathLst>
          </a:custGeom>
          <a:noFill/>
          <a:ln w="3810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1401229236">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cxnSp>
        <p:nvCxnSpPr>
          <p:cNvPr id="4" name="Yhdistin: Kaareva 3">
            <a:extLst>
              <a:ext uri="{FF2B5EF4-FFF2-40B4-BE49-F238E27FC236}">
                <a16:creationId xmlns:a16="http://schemas.microsoft.com/office/drawing/2014/main" id="{4520EEA0-034E-9541-83DF-DB13F4514383}"/>
              </a:ext>
              <a:ext uri="{C183D7F6-B498-43B3-948B-1728B52AA6E4}">
                <adec:decorative xmlns:adec="http://schemas.microsoft.com/office/drawing/2017/decorative" val="1"/>
              </a:ext>
            </a:extLst>
          </p:cNvPr>
          <p:cNvCxnSpPr>
            <a:cxnSpLocks/>
          </p:cNvCxnSpPr>
          <p:nvPr/>
        </p:nvCxnSpPr>
        <p:spPr>
          <a:xfrm rot="10800000">
            <a:off x="2650734" y="2558266"/>
            <a:ext cx="2198671" cy="575353"/>
          </a:xfrm>
          <a:prstGeom prst="curvedConnector3">
            <a:avLst>
              <a:gd name="adj1" fmla="val 50000"/>
            </a:avLst>
          </a:prstGeom>
          <a:ln w="28575"/>
        </p:spPr>
        <p:style>
          <a:lnRef idx="1">
            <a:schemeClr val="accent2"/>
          </a:lnRef>
          <a:fillRef idx="0">
            <a:schemeClr val="accent2"/>
          </a:fillRef>
          <a:effectRef idx="0">
            <a:schemeClr val="accent2"/>
          </a:effectRef>
          <a:fontRef idx="minor">
            <a:schemeClr val="tx1"/>
          </a:fontRef>
        </p:style>
      </p:cxnSp>
      <p:sp>
        <p:nvSpPr>
          <p:cNvPr id="3" name="Ellipsi 2">
            <a:extLst>
              <a:ext uri="{FF2B5EF4-FFF2-40B4-BE49-F238E27FC236}">
                <a16:creationId xmlns:a16="http://schemas.microsoft.com/office/drawing/2014/main" id="{F788BF64-D64E-9CCC-C781-14625830EF42}"/>
              </a:ext>
              <a:ext uri="{C183D7F6-B498-43B3-948B-1728B52AA6E4}">
                <adec:decorative xmlns:adec="http://schemas.microsoft.com/office/drawing/2017/decorative" val="1"/>
              </a:ext>
            </a:extLst>
          </p:cNvPr>
          <p:cNvSpPr/>
          <p:nvPr/>
        </p:nvSpPr>
        <p:spPr>
          <a:xfrm>
            <a:off x="7212458" y="5627670"/>
            <a:ext cx="1273996" cy="886146"/>
          </a:xfrm>
          <a:custGeom>
            <a:avLst/>
            <a:gdLst>
              <a:gd name="connsiteX0" fmla="*/ 0 w 1273996"/>
              <a:gd name="connsiteY0" fmla="*/ 443073 h 886146"/>
              <a:gd name="connsiteX1" fmla="*/ 636998 w 1273996"/>
              <a:gd name="connsiteY1" fmla="*/ 0 h 886146"/>
              <a:gd name="connsiteX2" fmla="*/ 1273996 w 1273996"/>
              <a:gd name="connsiteY2" fmla="*/ 443073 h 886146"/>
              <a:gd name="connsiteX3" fmla="*/ 636998 w 1273996"/>
              <a:gd name="connsiteY3" fmla="*/ 886146 h 886146"/>
              <a:gd name="connsiteX4" fmla="*/ 0 w 1273996"/>
              <a:gd name="connsiteY4" fmla="*/ 443073 h 886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6" h="886146" extrusionOk="0">
                <a:moveTo>
                  <a:pt x="0" y="443073"/>
                </a:moveTo>
                <a:cubicBezTo>
                  <a:pt x="2835" y="177044"/>
                  <a:pt x="337057" y="41778"/>
                  <a:pt x="636998" y="0"/>
                </a:cubicBezTo>
                <a:cubicBezTo>
                  <a:pt x="955639" y="-12539"/>
                  <a:pt x="1276972" y="187935"/>
                  <a:pt x="1273996" y="443073"/>
                </a:cubicBezTo>
                <a:cubicBezTo>
                  <a:pt x="1282578" y="682102"/>
                  <a:pt x="986055" y="893147"/>
                  <a:pt x="636998" y="886146"/>
                </a:cubicBezTo>
                <a:cubicBezTo>
                  <a:pt x="272347" y="928339"/>
                  <a:pt x="28548" y="662666"/>
                  <a:pt x="0" y="443073"/>
                </a:cubicBezTo>
                <a:close/>
              </a:path>
            </a:pathLst>
          </a:custGeom>
          <a:noFill/>
          <a:ln w="3810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0">
            <a:scrgbClr r="0" g="0" b="0"/>
          </a:lnRef>
          <a:fillRef idx="0">
            <a:scrgbClr r="0" g="0" b="0"/>
          </a:fillRef>
          <a:effectRef idx="0">
            <a:scrgbClr r="0" g="0" b="0"/>
          </a:effectRef>
          <a:fontRef idx="minor">
            <a:schemeClr val="accent4"/>
          </a:fontRef>
        </p:style>
        <p:txBody>
          <a:bodyPr rtlCol="0" anchor="ctr"/>
          <a:lstStyle/>
          <a:p>
            <a:pPr algn="ctr"/>
            <a:r>
              <a:rPr lang="fi-FI" i="1" dirty="0"/>
              <a:t>Ja täällä!</a:t>
            </a:r>
          </a:p>
        </p:txBody>
      </p:sp>
      <p:sp>
        <p:nvSpPr>
          <p:cNvPr id="5" name="Ellipsi 4">
            <a:extLst>
              <a:ext uri="{FF2B5EF4-FFF2-40B4-BE49-F238E27FC236}">
                <a16:creationId xmlns:a16="http://schemas.microsoft.com/office/drawing/2014/main" id="{9B7B7076-424C-301A-2D01-7F3BDDDBFCBF}"/>
              </a:ext>
              <a:ext uri="{C183D7F6-B498-43B3-948B-1728B52AA6E4}">
                <adec:decorative xmlns:adec="http://schemas.microsoft.com/office/drawing/2017/decorative" val="1"/>
              </a:ext>
            </a:extLst>
          </p:cNvPr>
          <p:cNvSpPr/>
          <p:nvPr/>
        </p:nvSpPr>
        <p:spPr>
          <a:xfrm>
            <a:off x="1241461" y="4732105"/>
            <a:ext cx="1561672" cy="1446088"/>
          </a:xfrm>
          <a:custGeom>
            <a:avLst/>
            <a:gdLst>
              <a:gd name="connsiteX0" fmla="*/ 0 w 1561672"/>
              <a:gd name="connsiteY0" fmla="*/ 723044 h 1446088"/>
              <a:gd name="connsiteX1" fmla="*/ 780836 w 1561672"/>
              <a:gd name="connsiteY1" fmla="*/ 0 h 1446088"/>
              <a:gd name="connsiteX2" fmla="*/ 1561672 w 1561672"/>
              <a:gd name="connsiteY2" fmla="*/ 723044 h 1446088"/>
              <a:gd name="connsiteX3" fmla="*/ 780836 w 1561672"/>
              <a:gd name="connsiteY3" fmla="*/ 1446088 h 1446088"/>
              <a:gd name="connsiteX4" fmla="*/ 0 w 1561672"/>
              <a:gd name="connsiteY4" fmla="*/ 723044 h 144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672" h="1446088" extrusionOk="0">
                <a:moveTo>
                  <a:pt x="0" y="723044"/>
                </a:moveTo>
                <a:cubicBezTo>
                  <a:pt x="9168" y="254754"/>
                  <a:pt x="395459" y="36948"/>
                  <a:pt x="780836" y="0"/>
                </a:cubicBezTo>
                <a:cubicBezTo>
                  <a:pt x="1193582" y="-6994"/>
                  <a:pt x="1567623" y="302853"/>
                  <a:pt x="1561672" y="723044"/>
                </a:cubicBezTo>
                <a:cubicBezTo>
                  <a:pt x="1572092" y="1115483"/>
                  <a:pt x="1181017" y="1525240"/>
                  <a:pt x="780836" y="1446088"/>
                </a:cubicBezTo>
                <a:cubicBezTo>
                  <a:pt x="346632" y="1455809"/>
                  <a:pt x="15407" y="1108818"/>
                  <a:pt x="0" y="723044"/>
                </a:cubicBezTo>
                <a:close/>
              </a:path>
            </a:pathLst>
          </a:custGeom>
          <a:noFill/>
          <a:ln w="3810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0">
            <a:scrgbClr r="0" g="0" b="0"/>
          </a:lnRef>
          <a:fillRef idx="0">
            <a:scrgbClr r="0" g="0" b="0"/>
          </a:fillRef>
          <a:effectRef idx="0">
            <a:scrgbClr r="0" g="0" b="0"/>
          </a:effectRef>
          <a:fontRef idx="minor">
            <a:schemeClr val="accent4"/>
          </a:fontRef>
        </p:style>
        <p:txBody>
          <a:bodyPr rtlCol="0" anchor="ctr"/>
          <a:lstStyle/>
          <a:p>
            <a:pPr algn="ctr"/>
            <a:r>
              <a:rPr lang="fi-FI" i="1" dirty="0"/>
              <a:t>Onpa täällä tyhjää!</a:t>
            </a:r>
          </a:p>
        </p:txBody>
      </p:sp>
    </p:spTree>
    <p:extLst>
      <p:ext uri="{BB962C8B-B14F-4D97-AF65-F5344CB8AC3E}">
        <p14:creationId xmlns:p14="http://schemas.microsoft.com/office/powerpoint/2010/main" val="36762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6A331296-6DA6-5C8E-FCA2-ADA7690C6F6C}"/>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8942" b="8942"/>
          <a:stretch>
            <a:fillRect/>
          </a:stretch>
        </p:blipFill>
        <p:spPr/>
      </p:pic>
      <p:sp>
        <p:nvSpPr>
          <p:cNvPr id="4" name="Otsikko 3">
            <a:extLst>
              <a:ext uri="{FF2B5EF4-FFF2-40B4-BE49-F238E27FC236}">
                <a16:creationId xmlns:a16="http://schemas.microsoft.com/office/drawing/2014/main" id="{C10B4AE6-D8C7-54F7-FDD3-4847FCC1D1D1}"/>
              </a:ext>
            </a:extLst>
          </p:cNvPr>
          <p:cNvSpPr>
            <a:spLocks noGrp="1"/>
          </p:cNvSpPr>
          <p:nvPr>
            <p:ph type="title"/>
          </p:nvPr>
        </p:nvSpPr>
        <p:spPr/>
        <p:txBody>
          <a:bodyPr/>
          <a:lstStyle/>
          <a:p>
            <a:r>
              <a:rPr lang="fi-FI" dirty="0"/>
              <a:t>Työpajojen otsikot ja tavoitteet</a:t>
            </a:r>
          </a:p>
        </p:txBody>
      </p:sp>
      <p:sp>
        <p:nvSpPr>
          <p:cNvPr id="5" name="Tekstin paikkamerkki 4">
            <a:extLst>
              <a:ext uri="{FF2B5EF4-FFF2-40B4-BE49-F238E27FC236}">
                <a16:creationId xmlns:a16="http://schemas.microsoft.com/office/drawing/2014/main" id="{84FB895B-4A5E-4033-9C7B-184F29AB15AC}"/>
              </a:ext>
            </a:extLst>
          </p:cNvPr>
          <p:cNvSpPr>
            <a:spLocks noGrp="1"/>
          </p:cNvSpPr>
          <p:nvPr>
            <p:ph type="body" sz="quarter" idx="13"/>
          </p:nvPr>
        </p:nvSpPr>
        <p:spPr/>
        <p:txBody>
          <a:bodyPr>
            <a:normAutofit lnSpcReduction="10000"/>
          </a:bodyPr>
          <a:lstStyle/>
          <a:p>
            <a:pPr marL="0" indent="0">
              <a:buNone/>
            </a:pPr>
            <a:r>
              <a:rPr lang="fi-FI" b="1" dirty="0">
                <a:solidFill>
                  <a:schemeClr val="tx2">
                    <a:lumMod val="40000"/>
                    <a:lumOff val="60000"/>
                  </a:schemeClr>
                </a:solidFill>
              </a:rPr>
              <a:t>Työpaja 1: Ilmastotyön nykytilanne ja tavoite</a:t>
            </a:r>
          </a:p>
          <a:p>
            <a:r>
              <a:rPr lang="fi-FI" dirty="0">
                <a:solidFill>
                  <a:schemeClr val="tx2">
                    <a:lumMod val="40000"/>
                    <a:lumOff val="60000"/>
                  </a:schemeClr>
                </a:solidFill>
              </a:rPr>
              <a:t>Tavoite: ymmärtää kunnan ilmastotyön tavoitteita,  tunnistaa mitä tehdään nyt, mitä vielä tekemättä</a:t>
            </a:r>
          </a:p>
          <a:p>
            <a:endParaRPr lang="fi-FI" dirty="0"/>
          </a:p>
          <a:p>
            <a:pPr marL="0" indent="0">
              <a:buNone/>
            </a:pPr>
            <a:r>
              <a:rPr lang="fi-FI" b="1" dirty="0"/>
              <a:t>Työpaja 2: Ilmastotyön ideat</a:t>
            </a:r>
          </a:p>
          <a:p>
            <a:r>
              <a:rPr lang="fi-FI" dirty="0"/>
              <a:t>Tavoite: kehittää ja valita parhaita ilmastotoimia</a:t>
            </a:r>
          </a:p>
          <a:p>
            <a:endParaRPr lang="fi-FI" dirty="0"/>
          </a:p>
          <a:p>
            <a:pPr marL="0" indent="0">
              <a:buNone/>
            </a:pPr>
            <a:r>
              <a:rPr lang="fi-FI" b="1" dirty="0"/>
              <a:t>Työpaja 3: Ilmastotyön toteutus ja </a:t>
            </a:r>
            <a:r>
              <a:rPr lang="fi-FI" b="1" dirty="0" err="1"/>
              <a:t>hankkeistaminen</a:t>
            </a:r>
            <a:endParaRPr lang="fi-FI" b="1" dirty="0"/>
          </a:p>
          <a:p>
            <a:r>
              <a:rPr lang="fi-FI" dirty="0"/>
              <a:t>Tavoite: sopia ilmastotyön toteutusmuodoista ja aikatauluista sekä tuottaa hankeideoita</a:t>
            </a:r>
          </a:p>
        </p:txBody>
      </p:sp>
      <p:sp>
        <p:nvSpPr>
          <p:cNvPr id="3" name="Dian numeron paikkamerkki 2">
            <a:extLst>
              <a:ext uri="{FF2B5EF4-FFF2-40B4-BE49-F238E27FC236}">
                <a16:creationId xmlns:a16="http://schemas.microsoft.com/office/drawing/2014/main" id="{F9C4D72F-E994-0932-242D-5983C511F8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5386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4515F5C-5AF0-3D2D-D505-34A2ED616F59}"/>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Kiitos tästä työpajasta!</a:t>
            </a:r>
          </a:p>
        </p:txBody>
      </p:sp>
      <p:sp>
        <p:nvSpPr>
          <p:cNvPr id="2" name="Tekstin paikkamerkki 1">
            <a:extLst>
              <a:ext uri="{FF2B5EF4-FFF2-40B4-BE49-F238E27FC236}">
                <a16:creationId xmlns:a16="http://schemas.microsoft.com/office/drawing/2014/main" id="{C18214F2-3DB7-C276-658B-0D6D5F7F5944}"/>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291830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9FFA3C-9D1E-44BF-E06F-DE46A4A15934}"/>
              </a:ext>
            </a:extLst>
          </p:cNvPr>
          <p:cNvSpPr>
            <a:spLocks noGrp="1"/>
          </p:cNvSpPr>
          <p:nvPr>
            <p:ph type="title"/>
          </p:nvPr>
        </p:nvSpPr>
        <p:spPr/>
        <p:txBody>
          <a:bodyPr/>
          <a:lstStyle/>
          <a:p>
            <a:r>
              <a:rPr lang="fi-FI" dirty="0"/>
              <a:t>Ilmastotyöpaja 2: Ilmastotyön ideat</a:t>
            </a:r>
          </a:p>
        </p:txBody>
      </p:sp>
      <p:sp>
        <p:nvSpPr>
          <p:cNvPr id="3" name="Tekstin paikkamerkki 2">
            <a:extLst>
              <a:ext uri="{FF2B5EF4-FFF2-40B4-BE49-F238E27FC236}">
                <a16:creationId xmlns:a16="http://schemas.microsoft.com/office/drawing/2014/main" id="{4CFB5715-F3F6-663D-AAB2-F1A08E3019A8}"/>
              </a:ext>
            </a:extLst>
          </p:cNvPr>
          <p:cNvSpPr>
            <a:spLocks noGrp="1"/>
          </p:cNvSpPr>
          <p:nvPr>
            <p:ph type="body" sz="quarter" idx="10"/>
          </p:nvPr>
        </p:nvSpPr>
        <p:spPr/>
        <p:txBody>
          <a:bodyPr>
            <a:normAutofit/>
          </a:bodyPr>
          <a:lstStyle/>
          <a:p>
            <a:endParaRPr lang="fi-FI" dirty="0"/>
          </a:p>
        </p:txBody>
      </p:sp>
    </p:spTree>
    <p:extLst>
      <p:ext uri="{BB962C8B-B14F-4D97-AF65-F5344CB8AC3E}">
        <p14:creationId xmlns:p14="http://schemas.microsoft.com/office/powerpoint/2010/main" val="18944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6A331296-6DA6-5C8E-FCA2-ADA7690C6F6C}"/>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942" b="8942"/>
          <a:stretch>
            <a:fillRect/>
          </a:stretch>
        </p:blipFill>
        <p:spPr/>
      </p:pic>
      <p:sp>
        <p:nvSpPr>
          <p:cNvPr id="4" name="Otsikko 3">
            <a:extLst>
              <a:ext uri="{FF2B5EF4-FFF2-40B4-BE49-F238E27FC236}">
                <a16:creationId xmlns:a16="http://schemas.microsoft.com/office/drawing/2014/main" id="{C10B4AE6-D8C7-54F7-FDD3-4847FCC1D1D1}"/>
              </a:ext>
            </a:extLst>
          </p:cNvPr>
          <p:cNvSpPr>
            <a:spLocks noGrp="1"/>
          </p:cNvSpPr>
          <p:nvPr>
            <p:ph type="title"/>
          </p:nvPr>
        </p:nvSpPr>
        <p:spPr/>
        <p:txBody>
          <a:bodyPr/>
          <a:lstStyle/>
          <a:p>
            <a:r>
              <a:rPr lang="fi-FI" dirty="0"/>
              <a:t>Työpajojen otsikot ja tavoitteet</a:t>
            </a:r>
          </a:p>
        </p:txBody>
      </p:sp>
      <p:sp>
        <p:nvSpPr>
          <p:cNvPr id="3" name="Dian numeron paikkamerkki 2">
            <a:extLst>
              <a:ext uri="{FF2B5EF4-FFF2-40B4-BE49-F238E27FC236}">
                <a16:creationId xmlns:a16="http://schemas.microsoft.com/office/drawing/2014/main" id="{F9C4D72F-E994-0932-242D-5983C511F8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sp>
        <p:nvSpPr>
          <p:cNvPr id="5" name="Tekstin paikkamerkki 4">
            <a:extLst>
              <a:ext uri="{FF2B5EF4-FFF2-40B4-BE49-F238E27FC236}">
                <a16:creationId xmlns:a16="http://schemas.microsoft.com/office/drawing/2014/main" id="{84FB895B-4A5E-4033-9C7B-184F29AB15AC}"/>
              </a:ext>
            </a:extLst>
          </p:cNvPr>
          <p:cNvSpPr>
            <a:spLocks noGrp="1"/>
          </p:cNvSpPr>
          <p:nvPr>
            <p:ph type="body" sz="quarter" idx="13"/>
          </p:nvPr>
        </p:nvSpPr>
        <p:spPr/>
        <p:txBody>
          <a:bodyPr>
            <a:normAutofit lnSpcReduction="10000"/>
          </a:bodyPr>
          <a:lstStyle/>
          <a:p>
            <a:pPr marL="0" indent="0">
              <a:buNone/>
            </a:pPr>
            <a:r>
              <a:rPr lang="fi-FI" b="1" dirty="0">
                <a:solidFill>
                  <a:schemeClr val="tx2">
                    <a:lumMod val="40000"/>
                    <a:lumOff val="60000"/>
                  </a:schemeClr>
                </a:solidFill>
              </a:rPr>
              <a:t>Työpaja 1: Ilmastotyön nykytilanne ja tavoite</a:t>
            </a:r>
          </a:p>
          <a:p>
            <a:r>
              <a:rPr lang="fi-FI" dirty="0">
                <a:solidFill>
                  <a:schemeClr val="tx2">
                    <a:lumMod val="40000"/>
                    <a:lumOff val="60000"/>
                  </a:schemeClr>
                </a:solidFill>
              </a:rPr>
              <a:t>Tavoite: ymmärtää kunnan ilmastotyön tavoitteita,  tunnistaa mitä tehdään nyt, mitä vielä tekemättä</a:t>
            </a:r>
          </a:p>
          <a:p>
            <a:endParaRPr lang="fi-FI" dirty="0"/>
          </a:p>
          <a:p>
            <a:pPr marL="0" indent="0">
              <a:buNone/>
            </a:pPr>
            <a:r>
              <a:rPr lang="fi-FI" b="1" dirty="0"/>
              <a:t>Työpaja 2: Ilmastotyön ideat</a:t>
            </a:r>
          </a:p>
          <a:p>
            <a:r>
              <a:rPr lang="fi-FI" dirty="0"/>
              <a:t>Tavoite: kehittää ja valita parhaita ilmastotoimia</a:t>
            </a:r>
          </a:p>
          <a:p>
            <a:endParaRPr lang="fi-FI" dirty="0"/>
          </a:p>
          <a:p>
            <a:pPr marL="0" indent="0">
              <a:buNone/>
            </a:pPr>
            <a:r>
              <a:rPr lang="fi-FI" b="1" dirty="0"/>
              <a:t>Työpaja 3: Ilmastotyön toteutus ja </a:t>
            </a:r>
            <a:r>
              <a:rPr lang="fi-FI" b="1" dirty="0" err="1"/>
              <a:t>hankkeistaminen</a:t>
            </a:r>
            <a:endParaRPr lang="fi-FI" b="1" dirty="0"/>
          </a:p>
          <a:p>
            <a:r>
              <a:rPr lang="fi-FI" dirty="0"/>
              <a:t>Tavoite: sopia ilmastotyön toteutusmuodoista ja aikatauluista sekä tuottaa hankeideoita</a:t>
            </a:r>
          </a:p>
        </p:txBody>
      </p:sp>
    </p:spTree>
    <p:extLst>
      <p:ext uri="{BB962C8B-B14F-4D97-AF65-F5344CB8AC3E}">
        <p14:creationId xmlns:p14="http://schemas.microsoft.com/office/powerpoint/2010/main" val="47950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7863E26D-7993-4934-803E-004679E92B94}"/>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4015" b="4015"/>
          <a:stretch/>
        </p:blipFill>
        <p:spPr/>
      </p:pic>
      <p:sp>
        <p:nvSpPr>
          <p:cNvPr id="2" name="Otsikko 1">
            <a:extLst>
              <a:ext uri="{FF2B5EF4-FFF2-40B4-BE49-F238E27FC236}">
                <a16:creationId xmlns:a16="http://schemas.microsoft.com/office/drawing/2014/main" id="{77D70711-A940-4F21-BE6F-A88ADBB73C04}"/>
              </a:ext>
            </a:extLst>
          </p:cNvPr>
          <p:cNvSpPr>
            <a:spLocks noGrp="1"/>
          </p:cNvSpPr>
          <p:nvPr>
            <p:ph type="title"/>
          </p:nvPr>
        </p:nvSpPr>
        <p:spPr/>
        <p:txBody>
          <a:bodyPr/>
          <a:lstStyle/>
          <a:p>
            <a:r>
              <a:rPr lang="fi-FI" dirty="0"/>
              <a:t>Työpajan sisältö</a:t>
            </a:r>
            <a:endParaRPr lang="fi-FI" b="1" dirty="0"/>
          </a:p>
        </p:txBody>
      </p:sp>
      <p:sp>
        <p:nvSpPr>
          <p:cNvPr id="3" name="Sisällön paikkamerkki 2">
            <a:extLst>
              <a:ext uri="{FF2B5EF4-FFF2-40B4-BE49-F238E27FC236}">
                <a16:creationId xmlns:a16="http://schemas.microsoft.com/office/drawing/2014/main" id="{70B38A81-6776-4C74-A97A-0269DBFAAAE1}"/>
              </a:ext>
            </a:extLst>
          </p:cNvPr>
          <p:cNvSpPr>
            <a:spLocks noGrp="1"/>
          </p:cNvSpPr>
          <p:nvPr>
            <p:ph type="body" sz="quarter" idx="13"/>
          </p:nvPr>
        </p:nvSpPr>
        <p:spPr/>
        <p:txBody>
          <a:bodyPr anchor="ctr">
            <a:normAutofit lnSpcReduction="10000"/>
          </a:bodyPr>
          <a:lstStyle/>
          <a:p>
            <a:pPr marL="0" indent="0">
              <a:lnSpc>
                <a:spcPct val="150000"/>
              </a:lnSpc>
              <a:buNone/>
            </a:pPr>
            <a:r>
              <a:rPr lang="fi-FI" dirty="0"/>
              <a:t>Aloitus &amp; kertaus edellisestä</a:t>
            </a:r>
          </a:p>
          <a:p>
            <a:pPr marL="0" indent="0">
              <a:lnSpc>
                <a:spcPct val="150000"/>
              </a:lnSpc>
              <a:buNone/>
            </a:pPr>
            <a:r>
              <a:rPr lang="fi-FI" b="1" dirty="0"/>
              <a:t>Osa 1: ilmastotoimien ideointi</a:t>
            </a:r>
            <a:endParaRPr lang="fi-FI" dirty="0"/>
          </a:p>
          <a:p>
            <a:pPr marL="0" indent="0">
              <a:lnSpc>
                <a:spcPct val="150000"/>
              </a:lnSpc>
              <a:buNone/>
            </a:pPr>
            <a:r>
              <a:rPr lang="fi-FI" dirty="0"/>
              <a:t>Tauko</a:t>
            </a:r>
          </a:p>
          <a:p>
            <a:pPr marL="0" indent="0">
              <a:lnSpc>
                <a:spcPct val="150000"/>
              </a:lnSpc>
              <a:buNone/>
            </a:pPr>
            <a:r>
              <a:rPr lang="fi-FI" b="1" dirty="0"/>
              <a:t>Osa 2: ideoiden priorisointi</a:t>
            </a:r>
            <a:endParaRPr lang="fi-FI" dirty="0"/>
          </a:p>
          <a:p>
            <a:pPr marL="0" indent="0">
              <a:lnSpc>
                <a:spcPct val="150000"/>
              </a:lnSpc>
              <a:buNone/>
            </a:pPr>
            <a:r>
              <a:rPr lang="fi-FI" dirty="0"/>
              <a:t>Tauko</a:t>
            </a:r>
          </a:p>
          <a:p>
            <a:pPr marL="0" indent="0">
              <a:lnSpc>
                <a:spcPct val="150000"/>
              </a:lnSpc>
              <a:buNone/>
            </a:pPr>
            <a:r>
              <a:rPr lang="fi-FI" b="1" dirty="0"/>
              <a:t>Osa 3: priorisoitujen ideoiden jatkokehitys</a:t>
            </a:r>
            <a:endParaRPr lang="fi-FI" dirty="0"/>
          </a:p>
          <a:p>
            <a:pPr marL="0" indent="0">
              <a:lnSpc>
                <a:spcPct val="150000"/>
              </a:lnSpc>
              <a:buNone/>
            </a:pPr>
            <a:r>
              <a:rPr lang="fi-FI" dirty="0"/>
              <a:t>Päivän koonti &amp; lopetus</a:t>
            </a:r>
          </a:p>
        </p:txBody>
      </p:sp>
      <p:sp>
        <p:nvSpPr>
          <p:cNvPr id="4" name="Tekstiruutu 3">
            <a:extLst>
              <a:ext uri="{FF2B5EF4-FFF2-40B4-BE49-F238E27FC236}">
                <a16:creationId xmlns:a16="http://schemas.microsoft.com/office/drawing/2014/main" id="{A88A9C17-890C-1D3C-D3FC-89AA7D394244}"/>
              </a:ext>
            </a:extLst>
          </p:cNvPr>
          <p:cNvSpPr txBox="1"/>
          <p:nvPr/>
        </p:nvSpPr>
        <p:spPr>
          <a:xfrm>
            <a:off x="8572500" y="1349772"/>
            <a:ext cx="3067050" cy="2246769"/>
          </a:xfrm>
          <a:prstGeom prst="rect">
            <a:avLst/>
          </a:prstGeom>
          <a:solidFill>
            <a:schemeClr val="dk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prstClr val="white"/>
                </a:solidFill>
                <a:effectLst/>
                <a:uLnTx/>
                <a:uFillTx/>
                <a:latin typeface="Source Sans Pro"/>
                <a:ea typeface="+mn-ea"/>
                <a:cs typeface="+mn-cs"/>
              </a:rPr>
              <a:t>Päivän tavoite: </a:t>
            </a:r>
            <a:br>
              <a:rPr kumimoji="0" lang="fi-FI" sz="2800" b="0" i="0" u="none" strike="noStrike" kern="1200" cap="none" spc="0" normalizeH="0" baseline="0" noProof="0" dirty="0">
                <a:ln>
                  <a:noFill/>
                </a:ln>
                <a:solidFill>
                  <a:prstClr val="white"/>
                </a:solidFill>
                <a:effectLst/>
                <a:uLnTx/>
                <a:uFillTx/>
                <a:latin typeface="Source Sans Pro"/>
                <a:ea typeface="+mn-ea"/>
                <a:cs typeface="+mn-cs"/>
              </a:rPr>
            </a:br>
            <a:r>
              <a:rPr kumimoji="0" lang="fi-FI" sz="2800" b="0" i="0" u="none" strike="noStrike" kern="1200" cap="none" spc="0" normalizeH="0" baseline="0" noProof="0" dirty="0">
                <a:ln>
                  <a:noFill/>
                </a:ln>
                <a:solidFill>
                  <a:prstClr val="white"/>
                </a:solidFill>
                <a:effectLst/>
                <a:uLnTx/>
                <a:uFillTx/>
                <a:latin typeface="Source Sans Pro"/>
                <a:ea typeface="+mn-ea"/>
                <a:cs typeface="+mn-cs"/>
              </a:rPr>
              <a:t>ideoida, kehittää ja valita parhaita, kuntaan sopivia ilmastotoimia</a:t>
            </a:r>
          </a:p>
        </p:txBody>
      </p:sp>
    </p:spTree>
    <p:extLst>
      <p:ext uri="{BB962C8B-B14F-4D97-AF65-F5344CB8AC3E}">
        <p14:creationId xmlns:p14="http://schemas.microsoft.com/office/powerpoint/2010/main" val="254044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A0E33A6F-D2C3-251D-7F47-5D29942EC841}"/>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screen">
            <a:alphaModFix amt="70000"/>
            <a:extLst>
              <a:ext uri="{28A0092B-C50C-407E-A947-70E740481C1C}">
                <a14:useLocalDpi xmlns:a14="http://schemas.microsoft.com/office/drawing/2010/main" val="0"/>
              </a:ext>
            </a:extLst>
          </a:blip>
          <a:srcRect t="7813" b="7813"/>
          <a:stretch>
            <a:fillRect/>
          </a:stretch>
        </p:blipFill>
        <p:spPr/>
      </p:pic>
      <p:sp>
        <p:nvSpPr>
          <p:cNvPr id="6" name="Otsikko 5">
            <a:extLst>
              <a:ext uri="{FF2B5EF4-FFF2-40B4-BE49-F238E27FC236}">
                <a16:creationId xmlns:a16="http://schemas.microsoft.com/office/drawing/2014/main" id="{767BBDA2-88AD-1198-695B-C8B512AB9790}"/>
              </a:ext>
            </a:extLst>
          </p:cNvPr>
          <p:cNvSpPr>
            <a:spLocks noGrp="1"/>
          </p:cNvSpPr>
          <p:nvPr>
            <p:ph type="title"/>
          </p:nvPr>
        </p:nvSpPr>
        <p:spPr>
          <a:xfrm>
            <a:off x="3248024" y="2114854"/>
            <a:ext cx="5695952" cy="2178242"/>
          </a:xfrm>
        </p:spPr>
        <p:txBody>
          <a:bodyPr>
            <a:normAutofit fontScale="90000"/>
          </a:bodyPr>
          <a:lstStyle/>
          <a:p>
            <a:r>
              <a:rPr lang="fi-FI" dirty="0"/>
              <a:t>Kertaus edellisestä työpajasta: ilmastotyön nykytilanne ja tavoite</a:t>
            </a:r>
          </a:p>
        </p:txBody>
      </p:sp>
    </p:spTree>
    <p:extLst>
      <p:ext uri="{BB962C8B-B14F-4D97-AF65-F5344CB8AC3E}">
        <p14:creationId xmlns:p14="http://schemas.microsoft.com/office/powerpoint/2010/main" val="2207981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33EB563C-089B-8A7F-3F8A-8A062CA0F865}"/>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t="730" b="730"/>
          <a:stretch>
            <a:fillRect/>
          </a:stretch>
        </p:blipFill>
        <p:spPr/>
      </p:pic>
      <p:sp>
        <p:nvSpPr>
          <p:cNvPr id="2" name="Otsikko 1">
            <a:extLst>
              <a:ext uri="{FF2B5EF4-FFF2-40B4-BE49-F238E27FC236}">
                <a16:creationId xmlns:a16="http://schemas.microsoft.com/office/drawing/2014/main" id="{B459E035-B9FD-C0DD-2F5E-C8900317D11B}"/>
              </a:ext>
            </a:extLst>
          </p:cNvPr>
          <p:cNvSpPr>
            <a:spLocks noGrp="1"/>
          </p:cNvSpPr>
          <p:nvPr>
            <p:ph type="title"/>
          </p:nvPr>
        </p:nvSpPr>
        <p:spPr/>
        <p:txBody>
          <a:bodyPr/>
          <a:lstStyle/>
          <a:p>
            <a:r>
              <a:rPr lang="fi-FI" dirty="0"/>
              <a:t>Työpajojen materiaalit</a:t>
            </a:r>
          </a:p>
        </p:txBody>
      </p:sp>
      <p:sp>
        <p:nvSpPr>
          <p:cNvPr id="5" name="Tekstin paikkamerkki 4">
            <a:extLst>
              <a:ext uri="{FF2B5EF4-FFF2-40B4-BE49-F238E27FC236}">
                <a16:creationId xmlns:a16="http://schemas.microsoft.com/office/drawing/2014/main" id="{E43ED684-E764-39DA-5813-636E4E64002D}"/>
              </a:ext>
            </a:extLst>
          </p:cNvPr>
          <p:cNvSpPr>
            <a:spLocks noGrp="1"/>
          </p:cNvSpPr>
          <p:nvPr>
            <p:ph type="body" sz="quarter" idx="13"/>
          </p:nvPr>
        </p:nvSpPr>
        <p:spPr/>
        <p:txBody>
          <a:bodyPr anchor="t">
            <a:normAutofit/>
          </a:bodyPr>
          <a:lstStyle/>
          <a:p>
            <a:pPr marL="0" indent="0">
              <a:spcBef>
                <a:spcPts val="0"/>
              </a:spcBef>
              <a:spcAft>
                <a:spcPts val="0"/>
              </a:spcAft>
              <a:buNone/>
            </a:pPr>
            <a:r>
              <a:rPr lang="fi-FI" sz="2400" dirty="0">
                <a:effectLst/>
                <a:latin typeface="Calibri" panose="020F0502020204030204" pitchFamily="34" charset="0"/>
              </a:rPr>
              <a:t>Esityksen lisäksi yhteensä 6 tehtäväpohjaa, joita osallistujat käyttivät työpajoissa</a:t>
            </a:r>
          </a:p>
          <a:p>
            <a:pPr marL="0" indent="0">
              <a:spcBef>
                <a:spcPts val="0"/>
              </a:spcBef>
              <a:spcAft>
                <a:spcPts val="0"/>
              </a:spcAft>
              <a:buNone/>
            </a:pPr>
            <a:endParaRPr lang="fi-FI" sz="2400" dirty="0">
              <a:effectLst/>
              <a:latin typeface="Calibri" panose="020F0502020204030204" pitchFamily="34" charset="0"/>
            </a:endParaRPr>
          </a:p>
          <a:p>
            <a:pPr>
              <a:spcAft>
                <a:spcPts val="0"/>
              </a:spcAft>
            </a:pPr>
            <a:r>
              <a:rPr lang="fi-FI" sz="2400" b="1" dirty="0">
                <a:latin typeface="Calibri" panose="020F0502020204030204" pitchFamily="34" charset="0"/>
              </a:rPr>
              <a:t>Työpaja 1</a:t>
            </a:r>
            <a:r>
              <a:rPr lang="fi-FI" sz="2400" dirty="0">
                <a:latin typeface="Calibri" panose="020F0502020204030204" pitchFamily="34" charset="0"/>
              </a:rPr>
              <a:t>: tavoite &amp; ilmastotyön miellekartta</a:t>
            </a:r>
          </a:p>
          <a:p>
            <a:pPr>
              <a:spcAft>
                <a:spcPts val="0"/>
              </a:spcAft>
            </a:pPr>
            <a:endParaRPr lang="fi-FI" sz="2400" dirty="0">
              <a:latin typeface="Calibri" panose="020F0502020204030204" pitchFamily="34" charset="0"/>
            </a:endParaRPr>
          </a:p>
          <a:p>
            <a:pPr>
              <a:spcAft>
                <a:spcPts val="0"/>
              </a:spcAft>
            </a:pPr>
            <a:r>
              <a:rPr lang="fi-FI" sz="2400" b="1" dirty="0">
                <a:effectLst/>
                <a:latin typeface="Calibri" panose="020F0502020204030204" pitchFamily="34" charset="0"/>
              </a:rPr>
              <a:t>Työpaja 2</a:t>
            </a:r>
            <a:r>
              <a:rPr lang="fi-FI" sz="2400" dirty="0">
                <a:effectLst/>
                <a:latin typeface="Calibri" panose="020F0502020204030204" pitchFamily="34" charset="0"/>
              </a:rPr>
              <a:t>: toimenpiteiden nelikenttä &amp; toimenpidekortit</a:t>
            </a:r>
          </a:p>
          <a:p>
            <a:pPr>
              <a:spcAft>
                <a:spcPts val="0"/>
              </a:spcAft>
            </a:pPr>
            <a:endParaRPr lang="fi-FI" sz="2400" dirty="0">
              <a:effectLst/>
              <a:latin typeface="Calibri" panose="020F0502020204030204" pitchFamily="34" charset="0"/>
            </a:endParaRPr>
          </a:p>
          <a:p>
            <a:pPr>
              <a:spcAft>
                <a:spcPts val="0"/>
              </a:spcAft>
            </a:pPr>
            <a:r>
              <a:rPr lang="fi-FI" sz="2400" b="1" dirty="0">
                <a:latin typeface="Calibri" panose="020F0502020204030204" pitchFamily="34" charset="0"/>
              </a:rPr>
              <a:t>Työpaja 3</a:t>
            </a:r>
            <a:r>
              <a:rPr lang="fi-FI" sz="2400" dirty="0">
                <a:latin typeface="Calibri" panose="020F0502020204030204" pitchFamily="34" charset="0"/>
              </a:rPr>
              <a:t>: vuosikellot &amp; hankeideakortit</a:t>
            </a:r>
            <a:endParaRPr lang="fi-FI" sz="2400" dirty="0">
              <a:effectLst/>
              <a:latin typeface="Calibri" panose="020F0502020204030204" pitchFamily="34" charset="0"/>
            </a:endParaRPr>
          </a:p>
          <a:p>
            <a:pPr>
              <a:spcAft>
                <a:spcPts val="0"/>
              </a:spcAft>
            </a:pPr>
            <a:endParaRPr lang="fi-FI" sz="2400" dirty="0">
              <a:effectLst/>
              <a:latin typeface="Calibri" panose="020F0502020204030204" pitchFamily="34" charset="0"/>
            </a:endParaRPr>
          </a:p>
          <a:p>
            <a:pPr>
              <a:spcAft>
                <a:spcPts val="0"/>
              </a:spcAft>
            </a:pPr>
            <a:endParaRPr lang="fi-FI" sz="2400" dirty="0">
              <a:effectLst/>
              <a:latin typeface="Calibri" panose="020F0502020204030204" pitchFamily="34" charset="0"/>
            </a:endParaRPr>
          </a:p>
        </p:txBody>
      </p:sp>
      <p:sp>
        <p:nvSpPr>
          <p:cNvPr id="4" name="Dian numeron paikkamerkki 3">
            <a:extLst>
              <a:ext uri="{FF2B5EF4-FFF2-40B4-BE49-F238E27FC236}">
                <a16:creationId xmlns:a16="http://schemas.microsoft.com/office/drawing/2014/main" id="{23CF2B53-5404-22F5-99C9-5387AB0C6B37}"/>
              </a:ext>
            </a:extLst>
          </p:cNvPr>
          <p:cNvSpPr>
            <a:spLocks noGrp="1"/>
          </p:cNvSpPr>
          <p:nvPr>
            <p:ph type="sldNum" sz="quarter" idx="11"/>
          </p:nvPr>
        </p:nvSpPr>
        <p:spPr/>
        <p:txBody>
          <a:bodyPr/>
          <a:lstStyle/>
          <a:p>
            <a:fld id="{A807F21D-6A63-4E75-89AA-A3F521749085}" type="slidenum">
              <a:rPr lang="fi-FI" smtClean="0"/>
              <a:pPr/>
              <a:t>4</a:t>
            </a:fld>
            <a:endParaRPr lang="fi-FI"/>
          </a:p>
        </p:txBody>
      </p:sp>
    </p:spTree>
    <p:extLst>
      <p:ext uri="{BB962C8B-B14F-4D97-AF65-F5344CB8AC3E}">
        <p14:creationId xmlns:p14="http://schemas.microsoft.com/office/powerpoint/2010/main" val="9885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1F5F630-EAB3-F473-F2BC-F927E114765A}"/>
              </a:ext>
            </a:extLst>
          </p:cNvPr>
          <p:cNvSpPr>
            <a:spLocks noGrp="1"/>
          </p:cNvSpPr>
          <p:nvPr>
            <p:ph type="title"/>
          </p:nvPr>
        </p:nvSpPr>
        <p:spPr/>
        <p:txBody>
          <a:bodyPr/>
          <a:lstStyle/>
          <a:p>
            <a:r>
              <a:rPr lang="fi-FI" dirty="0"/>
              <a:t>Osa 1:</a:t>
            </a:r>
            <a:br>
              <a:rPr lang="fi-FI" dirty="0"/>
            </a:br>
            <a:r>
              <a:rPr lang="fi-FI" dirty="0"/>
              <a:t>ilmastotoimien ideointi</a:t>
            </a:r>
          </a:p>
        </p:txBody>
      </p:sp>
    </p:spTree>
    <p:extLst>
      <p:ext uri="{BB962C8B-B14F-4D97-AF65-F5344CB8AC3E}">
        <p14:creationId xmlns:p14="http://schemas.microsoft.com/office/powerpoint/2010/main" val="2852802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CF6E913B-4A13-03C8-22C8-4A8E8960A92B}"/>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6204" b="6204"/>
          <a:stretch/>
        </p:blipFill>
        <p:spPr/>
      </p:pic>
      <p:sp>
        <p:nvSpPr>
          <p:cNvPr id="8" name="Otsikko 7">
            <a:extLst>
              <a:ext uri="{FF2B5EF4-FFF2-40B4-BE49-F238E27FC236}">
                <a16:creationId xmlns:a16="http://schemas.microsoft.com/office/drawing/2014/main" id="{004901AD-DD13-C3A1-4834-6C92E4949CF4}"/>
              </a:ext>
            </a:extLst>
          </p:cNvPr>
          <p:cNvSpPr>
            <a:spLocks noGrp="1"/>
          </p:cNvSpPr>
          <p:nvPr>
            <p:ph type="title"/>
          </p:nvPr>
        </p:nvSpPr>
        <p:spPr/>
        <p:txBody>
          <a:bodyPr/>
          <a:lstStyle/>
          <a:p>
            <a:r>
              <a:rPr lang="fi-FI" dirty="0"/>
              <a:t>Ryhmiin jakautuminen</a:t>
            </a:r>
          </a:p>
        </p:txBody>
      </p:sp>
      <p:sp>
        <p:nvSpPr>
          <p:cNvPr id="9" name="Tekstin paikkamerkki 8">
            <a:extLst>
              <a:ext uri="{FF2B5EF4-FFF2-40B4-BE49-F238E27FC236}">
                <a16:creationId xmlns:a16="http://schemas.microsoft.com/office/drawing/2014/main" id="{4AD7E35C-58F4-C1AB-1FB6-4F2A53FA255E}"/>
              </a:ext>
            </a:extLst>
          </p:cNvPr>
          <p:cNvSpPr>
            <a:spLocks noGrp="1"/>
          </p:cNvSpPr>
          <p:nvPr>
            <p:ph type="body" sz="quarter" idx="13"/>
          </p:nvPr>
        </p:nvSpPr>
        <p:spPr/>
        <p:txBody>
          <a:bodyPr>
            <a:normAutofit fontScale="92500" lnSpcReduction="20000"/>
          </a:bodyPr>
          <a:lstStyle/>
          <a:p>
            <a:r>
              <a:rPr lang="fi-FI" dirty="0"/>
              <a:t>Valitse kaksi teemaa, joista ideoida</a:t>
            </a:r>
          </a:p>
          <a:p>
            <a:r>
              <a:rPr lang="fi-FI" dirty="0"/>
              <a:t>Siirry ensimmäisen valintasi ryhmään</a:t>
            </a:r>
          </a:p>
          <a:p>
            <a:pPr marL="0" indent="0">
              <a:buNone/>
            </a:pPr>
            <a:endParaRPr lang="fi-FI" dirty="0"/>
          </a:p>
          <a:p>
            <a:pPr marL="0" indent="0">
              <a:buNone/>
            </a:pPr>
            <a:r>
              <a:rPr lang="fi-FI" dirty="0"/>
              <a:t>Teemaryhmät</a:t>
            </a:r>
          </a:p>
          <a:p>
            <a:pPr marL="342900" lvl="0" indent="-342900">
              <a:buFont typeface="+mj-lt"/>
              <a:buAutoNum type="arabicPeriod"/>
              <a:tabLst>
                <a:tab pos="457200" algn="l"/>
              </a:tabLst>
            </a:pPr>
            <a:r>
              <a:rPr lang="fi-FI" sz="1800" dirty="0">
                <a:effectLst/>
                <a:latin typeface="Calibri" panose="020F0502020204030204" pitchFamily="34" charset="0"/>
                <a:ea typeface="Times New Roman" panose="02020603050405020304" pitchFamily="18" charset="0"/>
              </a:rPr>
              <a:t>Energia</a:t>
            </a:r>
            <a:endParaRPr lang="fi-FI" sz="1800" dirty="0">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fi-FI" sz="1800" dirty="0">
                <a:effectLst/>
                <a:latin typeface="Calibri" panose="020F0502020204030204" pitchFamily="34" charset="0"/>
                <a:ea typeface="Times New Roman" panose="02020603050405020304" pitchFamily="18" charset="0"/>
              </a:rPr>
              <a:t>Liikenne</a:t>
            </a:r>
          </a:p>
          <a:p>
            <a:pPr marL="342900" lvl="0" indent="-342900">
              <a:buFont typeface="+mj-lt"/>
              <a:buAutoNum type="arabicPeriod"/>
              <a:tabLst>
                <a:tab pos="457200" algn="l"/>
              </a:tabLst>
            </a:pPr>
            <a:r>
              <a:rPr lang="fi-FI" sz="1800" dirty="0">
                <a:effectLst/>
                <a:latin typeface="Calibri" panose="020F0502020204030204" pitchFamily="34" charset="0"/>
                <a:ea typeface="Calibri" panose="020F0502020204030204" pitchFamily="34" charset="0"/>
              </a:rPr>
              <a:t>Maankäyttö ja rakentaminen</a:t>
            </a:r>
          </a:p>
          <a:p>
            <a:pPr marL="342900" lvl="0" indent="-342900">
              <a:buFont typeface="+mj-lt"/>
              <a:buAutoNum type="arabicPeriod"/>
              <a:tabLst>
                <a:tab pos="457200" algn="l"/>
              </a:tabLst>
            </a:pPr>
            <a:r>
              <a:rPr lang="fi-FI" sz="1800" dirty="0">
                <a:effectLst/>
                <a:latin typeface="Calibri" panose="020F0502020204030204" pitchFamily="34" charset="0"/>
                <a:ea typeface="Times New Roman" panose="02020603050405020304" pitchFamily="18" charset="0"/>
              </a:rPr>
              <a:t>Kiertotalous</a:t>
            </a:r>
          </a:p>
          <a:p>
            <a:pPr marL="342900" lvl="0" indent="-342900">
              <a:buFont typeface="+mj-lt"/>
              <a:buAutoNum type="arabicPeriod"/>
              <a:tabLst>
                <a:tab pos="457200" algn="l"/>
              </a:tabLst>
            </a:pPr>
            <a:r>
              <a:rPr lang="fi-FI" sz="1800" dirty="0">
                <a:effectLst/>
                <a:latin typeface="Calibri" panose="020F0502020204030204" pitchFamily="34" charset="0"/>
                <a:ea typeface="Calibri" panose="020F0502020204030204" pitchFamily="34" charset="0"/>
              </a:rPr>
              <a:t>Kulutus ja tuotanto</a:t>
            </a:r>
          </a:p>
          <a:p>
            <a:pPr marL="342900" lvl="0" indent="-342900">
              <a:buFont typeface="+mj-lt"/>
              <a:buAutoNum type="arabicPeriod"/>
              <a:tabLst>
                <a:tab pos="457200" algn="l"/>
              </a:tabLst>
            </a:pPr>
            <a:r>
              <a:rPr lang="fi-FI" sz="1800" dirty="0">
                <a:latin typeface="Calibri" panose="020F0502020204030204" pitchFamily="34" charset="0"/>
                <a:ea typeface="Calibri" panose="020F0502020204030204" pitchFamily="34" charset="0"/>
              </a:rPr>
              <a:t>Hiilinielut</a:t>
            </a:r>
            <a:endParaRPr lang="fi-FI" sz="1800" dirty="0">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fi-FI" sz="1800" dirty="0">
                <a:effectLst/>
                <a:latin typeface="Calibri" panose="020F0502020204030204" pitchFamily="34" charset="0"/>
                <a:ea typeface="Times New Roman" panose="02020603050405020304" pitchFamily="18" charset="0"/>
              </a:rPr>
              <a:t>Työn organisointi ja johtaminen</a:t>
            </a:r>
            <a:endParaRPr lang="fi-FI"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75183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CF6E913B-4A13-03C8-22C8-4A8E8960A92B}"/>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6204" b="6204"/>
          <a:stretch/>
        </p:blipFill>
        <p:spPr/>
      </p:pic>
      <p:sp>
        <p:nvSpPr>
          <p:cNvPr id="8" name="Otsikko 7">
            <a:extLst>
              <a:ext uri="{FF2B5EF4-FFF2-40B4-BE49-F238E27FC236}">
                <a16:creationId xmlns:a16="http://schemas.microsoft.com/office/drawing/2014/main" id="{004901AD-DD13-C3A1-4834-6C92E4949CF4}"/>
              </a:ext>
            </a:extLst>
          </p:cNvPr>
          <p:cNvSpPr>
            <a:spLocks noGrp="1"/>
          </p:cNvSpPr>
          <p:nvPr>
            <p:ph type="title"/>
          </p:nvPr>
        </p:nvSpPr>
        <p:spPr/>
        <p:txBody>
          <a:bodyPr/>
          <a:lstStyle/>
          <a:p>
            <a:r>
              <a:rPr lang="fi-FI" dirty="0"/>
              <a:t>Ilmastotoimien ideointi</a:t>
            </a:r>
          </a:p>
        </p:txBody>
      </p:sp>
      <p:sp>
        <p:nvSpPr>
          <p:cNvPr id="9" name="Tekstin paikkamerkki 8">
            <a:extLst>
              <a:ext uri="{FF2B5EF4-FFF2-40B4-BE49-F238E27FC236}">
                <a16:creationId xmlns:a16="http://schemas.microsoft.com/office/drawing/2014/main" id="{4AD7E35C-58F4-C1AB-1FB6-4F2A53FA255E}"/>
              </a:ext>
            </a:extLst>
          </p:cNvPr>
          <p:cNvSpPr>
            <a:spLocks noGrp="1"/>
          </p:cNvSpPr>
          <p:nvPr>
            <p:ph type="body" sz="quarter" idx="13"/>
          </p:nvPr>
        </p:nvSpPr>
        <p:spPr/>
        <p:txBody>
          <a:bodyPr>
            <a:normAutofit fontScale="92500" lnSpcReduction="10000"/>
          </a:bodyPr>
          <a:lstStyle/>
          <a:p>
            <a:pPr marL="0" indent="0">
              <a:buNone/>
            </a:pPr>
            <a:r>
              <a:rPr lang="fi-FI" sz="1600" dirty="0"/>
              <a:t>Yksi kierros sisältää ideointia kahdessa muodossa:</a:t>
            </a:r>
          </a:p>
          <a:p>
            <a:pPr lvl="1"/>
            <a:r>
              <a:rPr lang="fi-FI" sz="1600" dirty="0"/>
              <a:t>Yksin ideointia 5 min</a:t>
            </a:r>
          </a:p>
          <a:p>
            <a:pPr lvl="1"/>
            <a:r>
              <a:rPr lang="fi-FI" sz="1600" dirty="0"/>
              <a:t>Pareittain ideointia itse mietittyjen ideoiden pohjalta 5 min</a:t>
            </a:r>
          </a:p>
          <a:p>
            <a:pPr marL="0" indent="0">
              <a:buNone/>
            </a:pPr>
            <a:endParaRPr lang="fi-FI" sz="1600" dirty="0"/>
          </a:p>
          <a:p>
            <a:pPr marL="0" indent="0">
              <a:buNone/>
            </a:pPr>
            <a:r>
              <a:rPr lang="fi-FI" sz="1600" dirty="0"/>
              <a:t>Kierroksen jälkeen siirrytään toisen kierroksen ryhmään, jossa tehdään sama setti</a:t>
            </a:r>
          </a:p>
          <a:p>
            <a:pPr marL="0" indent="0">
              <a:buNone/>
            </a:pPr>
            <a:endParaRPr lang="fi-FI" sz="1600" dirty="0"/>
          </a:p>
          <a:p>
            <a:pPr marL="0" indent="0">
              <a:buNone/>
            </a:pPr>
            <a:r>
              <a:rPr lang="fi-FI" sz="1600" dirty="0"/>
              <a:t>Nyt panostetaan ideoiden määrään, laatua pohditaan myöhemmin</a:t>
            </a:r>
          </a:p>
          <a:p>
            <a:pPr marL="0" indent="0">
              <a:buNone/>
            </a:pPr>
            <a:endParaRPr lang="fi-FI" sz="1600" dirty="0"/>
          </a:p>
          <a:p>
            <a:pPr marL="0" indent="0">
              <a:buNone/>
            </a:pPr>
            <a:r>
              <a:rPr lang="fi-FI" sz="1600" dirty="0"/>
              <a:t>Yksi post-it lappu = yksi idea</a:t>
            </a:r>
          </a:p>
          <a:p>
            <a:pPr lvl="1"/>
            <a:r>
              <a:rPr lang="fi-FI" sz="1600" dirty="0"/>
              <a:t>Kirjoita niin, että idean ymmärtää ilman selitystä/tausta-aineistoa</a:t>
            </a:r>
          </a:p>
          <a:p>
            <a:pPr marL="0" indent="0">
              <a:buNone/>
            </a:pPr>
            <a:endParaRPr lang="fi-FI" sz="1600" dirty="0"/>
          </a:p>
          <a:p>
            <a:pPr marL="0" indent="0">
              <a:buNone/>
            </a:pPr>
            <a:r>
              <a:rPr lang="fi-FI" sz="1600" i="1" dirty="0"/>
              <a:t>Aikaa yhteensä n. 25 min</a:t>
            </a:r>
          </a:p>
        </p:txBody>
      </p:sp>
    </p:spTree>
    <p:extLst>
      <p:ext uri="{BB962C8B-B14F-4D97-AF65-F5344CB8AC3E}">
        <p14:creationId xmlns:p14="http://schemas.microsoft.com/office/powerpoint/2010/main" val="2712636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37590F9-963C-5031-B558-B71F35F6709E}"/>
              </a:ext>
            </a:extLst>
          </p:cNvPr>
          <p:cNvSpPr>
            <a:spLocks noGrp="1"/>
          </p:cNvSpPr>
          <p:nvPr>
            <p:ph type="title"/>
          </p:nvPr>
        </p:nvSpPr>
        <p:spPr/>
        <p:txBody>
          <a:bodyPr/>
          <a:lstStyle/>
          <a:p>
            <a:r>
              <a:rPr lang="fi-FI" dirty="0"/>
              <a:t>Ideointikierros 1</a:t>
            </a:r>
          </a:p>
        </p:txBody>
      </p:sp>
    </p:spTree>
    <p:extLst>
      <p:ext uri="{BB962C8B-B14F-4D97-AF65-F5344CB8AC3E}">
        <p14:creationId xmlns:p14="http://schemas.microsoft.com/office/powerpoint/2010/main" val="2755019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37590F9-963C-5031-B558-B71F35F6709E}"/>
              </a:ext>
            </a:extLst>
          </p:cNvPr>
          <p:cNvSpPr>
            <a:spLocks noGrp="1"/>
          </p:cNvSpPr>
          <p:nvPr>
            <p:ph type="title"/>
          </p:nvPr>
        </p:nvSpPr>
        <p:spPr/>
        <p:txBody>
          <a:bodyPr/>
          <a:lstStyle/>
          <a:p>
            <a:r>
              <a:rPr lang="fi-FI" dirty="0"/>
              <a:t>Ideointikierros 2</a:t>
            </a:r>
          </a:p>
        </p:txBody>
      </p:sp>
    </p:spTree>
    <p:extLst>
      <p:ext uri="{BB962C8B-B14F-4D97-AF65-F5344CB8AC3E}">
        <p14:creationId xmlns:p14="http://schemas.microsoft.com/office/powerpoint/2010/main" val="3221984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C3D49DCB-18B1-F1A6-DC10-D7114DD0EF62}"/>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12465" b="12465"/>
          <a:stretch/>
        </p:blipFill>
        <p:spPr/>
      </p:pic>
      <p:sp>
        <p:nvSpPr>
          <p:cNvPr id="3" name="Otsikko 2">
            <a:extLst>
              <a:ext uri="{FF2B5EF4-FFF2-40B4-BE49-F238E27FC236}">
                <a16:creationId xmlns:a16="http://schemas.microsoft.com/office/drawing/2014/main" id="{669E972A-214A-F0B8-CE6E-D7E56F7CC54F}"/>
              </a:ext>
            </a:extLst>
          </p:cNvPr>
          <p:cNvSpPr>
            <a:spLocks noGrp="1"/>
          </p:cNvSpPr>
          <p:nvPr>
            <p:ph type="title"/>
          </p:nvPr>
        </p:nvSpPr>
        <p:spPr>
          <a:xfrm>
            <a:off x="467020" y="1032288"/>
            <a:ext cx="6768752" cy="5294372"/>
          </a:xfrm>
        </p:spPr>
        <p:txBody>
          <a:bodyPr>
            <a:normAutofit/>
          </a:bodyPr>
          <a:lstStyle/>
          <a:p>
            <a:pPr algn="ctr"/>
            <a:r>
              <a:rPr lang="fi-FI" sz="9600" dirty="0"/>
              <a:t>TAUKO</a:t>
            </a:r>
            <a:br>
              <a:rPr lang="fi-FI" dirty="0"/>
            </a:br>
            <a:br>
              <a:rPr lang="fi-FI" dirty="0"/>
            </a:br>
            <a:r>
              <a:rPr lang="fi-FI" dirty="0"/>
              <a:t>jatketaan </a:t>
            </a:r>
            <a:r>
              <a:rPr lang="fi-FI" dirty="0" err="1"/>
              <a:t>xx.xx</a:t>
            </a:r>
            <a:endParaRPr lang="fi-FI" dirty="0"/>
          </a:p>
        </p:txBody>
      </p:sp>
    </p:spTree>
    <p:extLst>
      <p:ext uri="{BB962C8B-B14F-4D97-AF65-F5344CB8AC3E}">
        <p14:creationId xmlns:p14="http://schemas.microsoft.com/office/powerpoint/2010/main" val="854444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1F5F630-EAB3-F473-F2BC-F927E114765A}"/>
              </a:ext>
            </a:extLst>
          </p:cNvPr>
          <p:cNvSpPr>
            <a:spLocks noGrp="1"/>
          </p:cNvSpPr>
          <p:nvPr>
            <p:ph type="title"/>
          </p:nvPr>
        </p:nvSpPr>
        <p:spPr/>
        <p:txBody>
          <a:bodyPr>
            <a:noAutofit/>
          </a:bodyPr>
          <a:lstStyle/>
          <a:p>
            <a:pPr marL="0" indent="0">
              <a:lnSpc>
                <a:spcPct val="150000"/>
              </a:lnSpc>
              <a:buNone/>
            </a:pPr>
            <a:r>
              <a:rPr lang="fi-FI" dirty="0"/>
              <a:t>Osa 2:</a:t>
            </a:r>
            <a:br>
              <a:rPr lang="fi-FI" dirty="0"/>
            </a:br>
            <a:r>
              <a:rPr lang="fi-FI" b="1" dirty="0"/>
              <a:t>ideoiden priorisointi</a:t>
            </a:r>
            <a:endParaRPr lang="fi-FI" dirty="0"/>
          </a:p>
        </p:txBody>
      </p:sp>
    </p:spTree>
    <p:extLst>
      <p:ext uri="{BB962C8B-B14F-4D97-AF65-F5344CB8AC3E}">
        <p14:creationId xmlns:p14="http://schemas.microsoft.com/office/powerpoint/2010/main" val="2970548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B8A48E5-A867-6D4C-C21C-A56F93C977CC}"/>
              </a:ext>
            </a:extLst>
          </p:cNvPr>
          <p:cNvSpPr>
            <a:spLocks noGrp="1"/>
          </p:cNvSpPr>
          <p:nvPr>
            <p:ph type="title"/>
          </p:nvPr>
        </p:nvSpPr>
        <p:spPr/>
        <p:txBody>
          <a:bodyPr/>
          <a:lstStyle/>
          <a:p>
            <a:r>
              <a:rPr lang="fi-FI" dirty="0"/>
              <a:t>Ideoiden priorisointi</a:t>
            </a:r>
          </a:p>
        </p:txBody>
      </p:sp>
      <p:sp>
        <p:nvSpPr>
          <p:cNvPr id="5" name="Tekstin paikkamerkki 4">
            <a:extLst>
              <a:ext uri="{FF2B5EF4-FFF2-40B4-BE49-F238E27FC236}">
                <a16:creationId xmlns:a16="http://schemas.microsoft.com/office/drawing/2014/main" id="{C15F1241-D9B0-76E2-7C78-CC984C539A5B}"/>
              </a:ext>
            </a:extLst>
          </p:cNvPr>
          <p:cNvSpPr>
            <a:spLocks noGrp="1"/>
          </p:cNvSpPr>
          <p:nvPr>
            <p:ph type="body" sz="quarter" idx="13"/>
          </p:nvPr>
        </p:nvSpPr>
        <p:spPr/>
        <p:txBody>
          <a:bodyPr>
            <a:normAutofit fontScale="85000" lnSpcReduction="20000"/>
          </a:bodyPr>
          <a:lstStyle/>
          <a:p>
            <a:pPr marL="0" indent="0">
              <a:buNone/>
            </a:pPr>
            <a:r>
              <a:rPr lang="fi-FI" dirty="0"/>
              <a:t>Valitse teema, jonka ideoiden priorisoinneissa mukana</a:t>
            </a:r>
          </a:p>
          <a:p>
            <a:endParaRPr lang="fi-FI" dirty="0"/>
          </a:p>
          <a:p>
            <a:pPr marL="0" indent="0">
              <a:buNone/>
            </a:pPr>
            <a:r>
              <a:rPr lang="fi-FI" dirty="0"/>
              <a:t>Priorisointi tehdään arvioimalla ideoiden vaikuttavuus sekä toteutettavuus asteikolla 1-5</a:t>
            </a:r>
          </a:p>
          <a:p>
            <a:r>
              <a:rPr lang="fi-FI" dirty="0"/>
              <a:t>Ideat asetetaan kaavioon näiden perusteella</a:t>
            </a:r>
          </a:p>
          <a:p>
            <a:pPr marL="0" indent="0">
              <a:buNone/>
            </a:pPr>
            <a:endParaRPr lang="fi-FI" dirty="0"/>
          </a:p>
          <a:p>
            <a:pPr marL="0" indent="0">
              <a:buNone/>
            </a:pPr>
            <a:r>
              <a:rPr lang="fi-FI" dirty="0"/>
              <a:t>Tuloksena </a:t>
            </a:r>
          </a:p>
          <a:p>
            <a:r>
              <a:rPr lang="fi-FI" dirty="0"/>
              <a:t>Ideoiden priorisoinnin nelikenttä</a:t>
            </a:r>
          </a:p>
          <a:p>
            <a:r>
              <a:rPr lang="fi-FI" dirty="0"/>
              <a:t>Kolme parasta ideaa jatkokehittämiseen</a:t>
            </a:r>
          </a:p>
          <a:p>
            <a:pPr marL="0" indent="0">
              <a:buNone/>
            </a:pPr>
            <a:endParaRPr lang="fi-FI" dirty="0"/>
          </a:p>
          <a:p>
            <a:pPr marL="0" indent="0">
              <a:buNone/>
            </a:pPr>
            <a:r>
              <a:rPr lang="fi-FI" i="1" dirty="0"/>
              <a:t>Aikaa priorisointiin 20 min</a:t>
            </a:r>
          </a:p>
          <a:p>
            <a:endParaRPr lang="fi-FI" dirty="0"/>
          </a:p>
          <a:p>
            <a:pPr marL="0" indent="0">
              <a:buNone/>
            </a:pPr>
            <a:endParaRPr lang="fi-FI" dirty="0"/>
          </a:p>
        </p:txBody>
      </p:sp>
      <p:pic>
        <p:nvPicPr>
          <p:cNvPr id="12" name="Kuvan paikkamerkki 6">
            <a:extLst>
              <a:ext uri="{FF2B5EF4-FFF2-40B4-BE49-F238E27FC236}">
                <a16:creationId xmlns:a16="http://schemas.microsoft.com/office/drawing/2014/main" id="{CED3E110-038D-70E8-73C7-F86DA734B616}"/>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6204" b="6204"/>
          <a:stretch/>
        </p:blipFill>
        <p:spPr>
          <a:xfrm>
            <a:off x="6972300" y="0"/>
            <a:ext cx="5219700" cy="6858000"/>
          </a:xfrm>
        </p:spPr>
      </p:pic>
    </p:spTree>
    <p:extLst>
      <p:ext uri="{BB962C8B-B14F-4D97-AF65-F5344CB8AC3E}">
        <p14:creationId xmlns:p14="http://schemas.microsoft.com/office/powerpoint/2010/main" val="2245149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ED66987-7691-A277-0E10-E43780850BBE}"/>
              </a:ext>
            </a:extLst>
          </p:cNvPr>
          <p:cNvSpPr>
            <a:spLocks noGrp="1"/>
          </p:cNvSpPr>
          <p:nvPr>
            <p:ph type="title"/>
          </p:nvPr>
        </p:nvSpPr>
        <p:spPr/>
        <p:txBody>
          <a:bodyPr/>
          <a:lstStyle/>
          <a:p>
            <a:r>
              <a:rPr lang="fi-FI" dirty="0"/>
              <a:t>Ideoiden priorisointi</a:t>
            </a:r>
          </a:p>
        </p:txBody>
      </p:sp>
      <p:pic>
        <p:nvPicPr>
          <p:cNvPr id="4" name="Kuva 3" descr="Akselisto, jossa ylhäällä suuri vaikuttavuus, alhaalla pieni vaikuttavuus. Vasemmalla vaikea toteuttaa ja oikealla helppo toteuttaa. Eri kohtiin nelikenttää on sijoitettu ideoita.">
            <a:extLst>
              <a:ext uri="{FF2B5EF4-FFF2-40B4-BE49-F238E27FC236}">
                <a16:creationId xmlns:a16="http://schemas.microsoft.com/office/drawing/2014/main" id="{BDE49950-E4AC-85D5-DF26-543AF75D27B3}"/>
              </a:ext>
            </a:extLst>
          </p:cNvPr>
          <p:cNvPicPr>
            <a:picLocks noChangeAspect="1"/>
          </p:cNvPicPr>
          <p:nvPr/>
        </p:nvPicPr>
        <p:blipFill>
          <a:blip r:embed="rId3"/>
          <a:stretch>
            <a:fillRect/>
          </a:stretch>
        </p:blipFill>
        <p:spPr>
          <a:xfrm>
            <a:off x="1007286" y="1341571"/>
            <a:ext cx="7678100" cy="5424393"/>
          </a:xfrm>
          <a:prstGeom prst="rect">
            <a:avLst/>
          </a:prstGeom>
        </p:spPr>
      </p:pic>
      <p:sp>
        <p:nvSpPr>
          <p:cNvPr id="15" name="Kuva 13">
            <a:extLst>
              <a:ext uri="{FF2B5EF4-FFF2-40B4-BE49-F238E27FC236}">
                <a16:creationId xmlns:a16="http://schemas.microsoft.com/office/drawing/2014/main" id="{81D82109-465D-59AB-EF7E-3F887F92034D}"/>
              </a:ext>
              <a:ext uri="{C183D7F6-B498-43B3-948B-1728B52AA6E4}">
                <adec:decorative xmlns:adec="http://schemas.microsoft.com/office/drawing/2017/decorative" val="1"/>
              </a:ext>
            </a:extLst>
          </p:cNvPr>
          <p:cNvSpPr/>
          <p:nvPr/>
        </p:nvSpPr>
        <p:spPr>
          <a:xfrm>
            <a:off x="6645319" y="5429529"/>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16" name="Kuva 13">
            <a:extLst>
              <a:ext uri="{FF2B5EF4-FFF2-40B4-BE49-F238E27FC236}">
                <a16:creationId xmlns:a16="http://schemas.microsoft.com/office/drawing/2014/main" id="{0B60DD7B-86B5-AD68-2E70-9F3864838E92}"/>
              </a:ext>
              <a:ext uri="{C183D7F6-B498-43B3-948B-1728B52AA6E4}">
                <adec:decorative xmlns:adec="http://schemas.microsoft.com/office/drawing/2017/decorative" val="1"/>
              </a:ext>
            </a:extLst>
          </p:cNvPr>
          <p:cNvSpPr/>
          <p:nvPr/>
        </p:nvSpPr>
        <p:spPr>
          <a:xfrm>
            <a:off x="2463844" y="2167329"/>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17" name="Kuva 13">
            <a:extLst>
              <a:ext uri="{FF2B5EF4-FFF2-40B4-BE49-F238E27FC236}">
                <a16:creationId xmlns:a16="http://schemas.microsoft.com/office/drawing/2014/main" id="{84E25B63-ED7D-7A9D-F91B-3A6CE3A42909}"/>
              </a:ext>
              <a:ext uri="{C183D7F6-B498-43B3-948B-1728B52AA6E4}">
                <adec:decorative xmlns:adec="http://schemas.microsoft.com/office/drawing/2017/decorative" val="1"/>
              </a:ext>
            </a:extLst>
          </p:cNvPr>
          <p:cNvSpPr/>
          <p:nvPr/>
        </p:nvSpPr>
        <p:spPr>
          <a:xfrm>
            <a:off x="3198857" y="2900807"/>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18" name="Kuva 13">
            <a:extLst>
              <a:ext uri="{FF2B5EF4-FFF2-40B4-BE49-F238E27FC236}">
                <a16:creationId xmlns:a16="http://schemas.microsoft.com/office/drawing/2014/main" id="{39C3947D-85FB-7A98-7F4F-6393EB691CED}"/>
              </a:ext>
              <a:ext uri="{C183D7F6-B498-43B3-948B-1728B52AA6E4}">
                <adec:decorative xmlns:adec="http://schemas.microsoft.com/office/drawing/2017/decorative" val="1"/>
              </a:ext>
            </a:extLst>
          </p:cNvPr>
          <p:cNvSpPr/>
          <p:nvPr/>
        </p:nvSpPr>
        <p:spPr>
          <a:xfrm>
            <a:off x="6826294" y="2684869"/>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19" name="Kuva 13">
            <a:extLst>
              <a:ext uri="{FF2B5EF4-FFF2-40B4-BE49-F238E27FC236}">
                <a16:creationId xmlns:a16="http://schemas.microsoft.com/office/drawing/2014/main" id="{BBCBD5D0-A01A-533A-19C4-C76670EE8680}"/>
              </a:ext>
              <a:ext uri="{C183D7F6-B498-43B3-948B-1728B52AA6E4}">
                <adec:decorative xmlns:adec="http://schemas.microsoft.com/office/drawing/2017/decorative" val="1"/>
              </a:ext>
            </a:extLst>
          </p:cNvPr>
          <p:cNvSpPr/>
          <p:nvPr/>
        </p:nvSpPr>
        <p:spPr>
          <a:xfrm>
            <a:off x="5157158" y="2820655"/>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20" name="Kuva 13">
            <a:extLst>
              <a:ext uri="{FF2B5EF4-FFF2-40B4-BE49-F238E27FC236}">
                <a16:creationId xmlns:a16="http://schemas.microsoft.com/office/drawing/2014/main" id="{B34C4BC9-B5A6-D150-A075-83A31EBC354F}"/>
              </a:ext>
              <a:ext uri="{C183D7F6-B498-43B3-948B-1728B52AA6E4}">
                <adec:decorative xmlns:adec="http://schemas.microsoft.com/office/drawing/2017/decorative" val="1"/>
              </a:ext>
            </a:extLst>
          </p:cNvPr>
          <p:cNvSpPr/>
          <p:nvPr/>
        </p:nvSpPr>
        <p:spPr>
          <a:xfrm>
            <a:off x="5859506" y="1920606"/>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21" name="Kuva 13">
            <a:extLst>
              <a:ext uri="{FF2B5EF4-FFF2-40B4-BE49-F238E27FC236}">
                <a16:creationId xmlns:a16="http://schemas.microsoft.com/office/drawing/2014/main" id="{556E8578-B6AA-3250-F6DA-61553D37F2EF}"/>
              </a:ext>
              <a:ext uri="{C183D7F6-B498-43B3-948B-1728B52AA6E4}">
                <adec:decorative xmlns:adec="http://schemas.microsoft.com/office/drawing/2017/decorative" val="1"/>
              </a:ext>
            </a:extLst>
          </p:cNvPr>
          <p:cNvSpPr/>
          <p:nvPr/>
        </p:nvSpPr>
        <p:spPr>
          <a:xfrm>
            <a:off x="2489244" y="4465918"/>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22" name="Kuva 13">
            <a:extLst>
              <a:ext uri="{FF2B5EF4-FFF2-40B4-BE49-F238E27FC236}">
                <a16:creationId xmlns:a16="http://schemas.microsoft.com/office/drawing/2014/main" id="{036A9EF4-72E6-F690-E283-C34A0B84AB5B}"/>
              </a:ext>
              <a:ext uri="{C183D7F6-B498-43B3-948B-1728B52AA6E4}">
                <adec:decorative xmlns:adec="http://schemas.microsoft.com/office/drawing/2017/decorative" val="1"/>
              </a:ext>
            </a:extLst>
          </p:cNvPr>
          <p:cNvSpPr/>
          <p:nvPr/>
        </p:nvSpPr>
        <p:spPr>
          <a:xfrm>
            <a:off x="6164306" y="4665266"/>
            <a:ext cx="571500" cy="515936"/>
          </a:xfrm>
          <a:custGeom>
            <a:avLst/>
            <a:gdLst>
              <a:gd name="connsiteX0" fmla="*/ 0 w 571500"/>
              <a:gd name="connsiteY0" fmla="*/ 0 h 515936"/>
              <a:gd name="connsiteX1" fmla="*/ 0 w 571500"/>
              <a:gd name="connsiteY1" fmla="*/ 515937 h 515936"/>
              <a:gd name="connsiteX2" fmla="*/ 571500 w 571500"/>
              <a:gd name="connsiteY2" fmla="*/ 515937 h 515936"/>
              <a:gd name="connsiteX3" fmla="*/ 571500 w 571500"/>
              <a:gd name="connsiteY3" fmla="*/ 139213 h 515936"/>
              <a:gd name="connsiteX4" fmla="*/ 365893 w 571500"/>
              <a:gd name="connsiteY4" fmla="*/ 0 h 515936"/>
              <a:gd name="connsiteX5" fmla="*/ 371637 w 571500"/>
              <a:gd name="connsiteY5" fmla="*/ 22127 h 515936"/>
              <a:gd name="connsiteX6" fmla="*/ 538820 w 571500"/>
              <a:gd name="connsiteY6" fmla="*/ 135324 h 515936"/>
              <a:gd name="connsiteX7" fmla="*/ 538819 w 571500"/>
              <a:gd name="connsiteY7" fmla="*/ 135415 h 515936"/>
              <a:gd name="connsiteX8" fmla="*/ 538753 w 571500"/>
              <a:gd name="connsiteY8" fmla="*/ 135433 h 515936"/>
              <a:gd name="connsiteX9" fmla="*/ 371475 w 571500"/>
              <a:gd name="connsiteY9" fmla="*/ 135433 h 515936"/>
              <a:gd name="connsiteX10" fmla="*/ 371475 w 571500"/>
              <a:gd name="connsiteY10" fmla="*/ 22172 h 515936"/>
              <a:gd name="connsiteX11" fmla="*/ 371571 w 571500"/>
              <a:gd name="connsiteY11" fmla="*/ 22109 h 515936"/>
              <a:gd name="connsiteX12" fmla="*/ 371637 w 571500"/>
              <a:gd name="connsiteY12" fmla="*/ 22127 h 515936"/>
              <a:gd name="connsiteX13" fmla="*/ 19050 w 571500"/>
              <a:gd name="connsiteY13" fmla="*/ 503038 h 515936"/>
              <a:gd name="connsiteX14" fmla="*/ 19050 w 571500"/>
              <a:gd name="connsiteY14" fmla="*/ 12898 h 515936"/>
              <a:gd name="connsiteX15" fmla="*/ 352425 w 571500"/>
              <a:gd name="connsiteY15" fmla="*/ 12898 h 515936"/>
              <a:gd name="connsiteX16" fmla="*/ 352425 w 571500"/>
              <a:gd name="connsiteY16" fmla="*/ 148332 h 515936"/>
              <a:gd name="connsiteX17" fmla="*/ 552450 w 571500"/>
              <a:gd name="connsiteY17" fmla="*/ 148332 h 515936"/>
              <a:gd name="connsiteX18" fmla="*/ 552450 w 571500"/>
              <a:gd name="connsiteY18" fmla="*/ 503038 h 5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515936">
                <a:moveTo>
                  <a:pt x="0" y="0"/>
                </a:moveTo>
                <a:lnTo>
                  <a:pt x="0" y="515937"/>
                </a:lnTo>
                <a:lnTo>
                  <a:pt x="571500" y="515937"/>
                </a:lnTo>
                <a:lnTo>
                  <a:pt x="571500" y="139213"/>
                </a:lnTo>
                <a:lnTo>
                  <a:pt x="365893" y="0"/>
                </a:lnTo>
                <a:close/>
                <a:moveTo>
                  <a:pt x="371637" y="22127"/>
                </a:moveTo>
                <a:lnTo>
                  <a:pt x="538820" y="135324"/>
                </a:lnTo>
                <a:cubicBezTo>
                  <a:pt x="538857" y="135349"/>
                  <a:pt x="538856" y="135390"/>
                  <a:pt x="538819" y="135415"/>
                </a:cubicBezTo>
                <a:cubicBezTo>
                  <a:pt x="538801" y="135426"/>
                  <a:pt x="538778" y="135433"/>
                  <a:pt x="538753" y="135433"/>
                </a:cubicBezTo>
                <a:lnTo>
                  <a:pt x="371475" y="135433"/>
                </a:lnTo>
                <a:lnTo>
                  <a:pt x="371475" y="22172"/>
                </a:lnTo>
                <a:cubicBezTo>
                  <a:pt x="371476" y="22137"/>
                  <a:pt x="371519" y="22109"/>
                  <a:pt x="371571" y="22109"/>
                </a:cubicBezTo>
                <a:cubicBezTo>
                  <a:pt x="371596" y="22109"/>
                  <a:pt x="371620" y="22116"/>
                  <a:pt x="371637" y="22127"/>
                </a:cubicBezTo>
                <a:close/>
                <a:moveTo>
                  <a:pt x="19050" y="503038"/>
                </a:moveTo>
                <a:lnTo>
                  <a:pt x="19050" y="12898"/>
                </a:lnTo>
                <a:lnTo>
                  <a:pt x="352425" y="12898"/>
                </a:lnTo>
                <a:lnTo>
                  <a:pt x="352425" y="148332"/>
                </a:lnTo>
                <a:lnTo>
                  <a:pt x="552450" y="148332"/>
                </a:lnTo>
                <a:lnTo>
                  <a:pt x="552450" y="50303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3F3F3F"/>
                </a:solidFill>
                <a:effectLst/>
                <a:uLnTx/>
                <a:uFillTx/>
                <a:latin typeface="Source Sans Pro"/>
                <a:ea typeface="+mn-ea"/>
                <a:cs typeface="+mn-cs"/>
              </a:rPr>
              <a:t>idea</a:t>
            </a:r>
          </a:p>
        </p:txBody>
      </p:sp>
      <p:sp>
        <p:nvSpPr>
          <p:cNvPr id="27" name="Ellipsi 26">
            <a:extLst>
              <a:ext uri="{FF2B5EF4-FFF2-40B4-BE49-F238E27FC236}">
                <a16:creationId xmlns:a16="http://schemas.microsoft.com/office/drawing/2014/main" id="{573F93B8-5E1C-5D3F-7416-A6111D7C94BB}"/>
              </a:ext>
              <a:ext uri="{C183D7F6-B498-43B3-948B-1728B52AA6E4}">
                <adec:decorative xmlns:adec="http://schemas.microsoft.com/office/drawing/2017/decorative" val="1"/>
              </a:ext>
            </a:extLst>
          </p:cNvPr>
          <p:cNvSpPr/>
          <p:nvPr/>
        </p:nvSpPr>
        <p:spPr>
          <a:xfrm>
            <a:off x="4864830" y="1296534"/>
            <a:ext cx="2726083" cy="2726083"/>
          </a:xfrm>
          <a:prstGeom prst="ellipse">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81BB27"/>
              </a:solidFill>
              <a:effectLst/>
              <a:uLnTx/>
              <a:uFillTx/>
              <a:latin typeface="Source Sans Pro"/>
              <a:ea typeface="+mn-ea"/>
              <a:cs typeface="+mn-cs"/>
            </a:endParaRPr>
          </a:p>
        </p:txBody>
      </p:sp>
      <p:sp>
        <p:nvSpPr>
          <p:cNvPr id="29" name="Puhekupla: Soikea 28">
            <a:extLst>
              <a:ext uri="{FF2B5EF4-FFF2-40B4-BE49-F238E27FC236}">
                <a16:creationId xmlns:a16="http://schemas.microsoft.com/office/drawing/2014/main" id="{E403509A-7F3C-89FA-859E-BB5092BC2194}"/>
              </a:ext>
            </a:extLst>
          </p:cNvPr>
          <p:cNvSpPr/>
          <p:nvPr/>
        </p:nvSpPr>
        <p:spPr>
          <a:xfrm>
            <a:off x="7964276" y="990861"/>
            <a:ext cx="1927571" cy="1494513"/>
          </a:xfrm>
          <a:prstGeom prst="wedgeEllipseCallout">
            <a:avLst>
              <a:gd name="adj1" fmla="val -53447"/>
              <a:gd name="adj2" fmla="val 44146"/>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Source Sans Pro"/>
                <a:ea typeface="+mn-ea"/>
                <a:cs typeface="+mn-cs"/>
              </a:rPr>
              <a:t>Parhaat ideat löydetty, jee!</a:t>
            </a:r>
          </a:p>
        </p:txBody>
      </p:sp>
      <p:sp>
        <p:nvSpPr>
          <p:cNvPr id="26" name="Kuva 22">
            <a:extLst>
              <a:ext uri="{FF2B5EF4-FFF2-40B4-BE49-F238E27FC236}">
                <a16:creationId xmlns:a16="http://schemas.microsoft.com/office/drawing/2014/main" id="{313C71F3-BCB5-F93B-F9C5-30D6757E3649}"/>
              </a:ext>
              <a:ext uri="{C183D7F6-B498-43B3-948B-1728B52AA6E4}">
                <adec:decorative xmlns:adec="http://schemas.microsoft.com/office/drawing/2017/decorative" val="1"/>
              </a:ext>
            </a:extLst>
          </p:cNvPr>
          <p:cNvSpPr/>
          <p:nvPr/>
        </p:nvSpPr>
        <p:spPr>
          <a:xfrm>
            <a:off x="1837797" y="4143810"/>
            <a:ext cx="1747999" cy="1747999"/>
          </a:xfrm>
          <a:custGeom>
            <a:avLst/>
            <a:gdLst>
              <a:gd name="connsiteX0" fmla="*/ 362160 w 724109"/>
              <a:gd name="connsiteY0" fmla="*/ 0 h 724109"/>
              <a:gd name="connsiteX1" fmla="*/ 0 w 724109"/>
              <a:gd name="connsiteY1" fmla="*/ 361950 h 724109"/>
              <a:gd name="connsiteX2" fmla="*/ 361950 w 724109"/>
              <a:gd name="connsiteY2" fmla="*/ 724110 h 724109"/>
              <a:gd name="connsiteX3" fmla="*/ 724110 w 724109"/>
              <a:gd name="connsiteY3" fmla="*/ 362160 h 724109"/>
              <a:gd name="connsiteX4" fmla="*/ 724110 w 724109"/>
              <a:gd name="connsiteY4" fmla="*/ 362055 h 724109"/>
              <a:gd name="connsiteX5" fmla="*/ 362455 w 724109"/>
              <a:gd name="connsiteY5" fmla="*/ 0 h 724109"/>
              <a:gd name="connsiteX6" fmla="*/ 362160 w 724109"/>
              <a:gd name="connsiteY6" fmla="*/ 0 h 724109"/>
              <a:gd name="connsiteX7" fmla="*/ 362160 w 724109"/>
              <a:gd name="connsiteY7" fmla="*/ 705050 h 724109"/>
              <a:gd name="connsiteX8" fmla="*/ 19221 w 724109"/>
              <a:gd name="connsiteY8" fmla="*/ 362493 h 724109"/>
              <a:gd name="connsiteX9" fmla="*/ 113233 w 724109"/>
              <a:gd name="connsiteY9" fmla="*/ 126492 h 724109"/>
              <a:gd name="connsiteX10" fmla="*/ 597703 w 724109"/>
              <a:gd name="connsiteY10" fmla="*/ 610962 h 724109"/>
              <a:gd name="connsiteX11" fmla="*/ 362160 w 724109"/>
              <a:gd name="connsiteY11" fmla="*/ 705050 h 724109"/>
              <a:gd name="connsiteX12" fmla="*/ 611172 w 724109"/>
              <a:gd name="connsiteY12" fmla="*/ 597494 h 724109"/>
              <a:gd name="connsiteX13" fmla="*/ 126702 w 724109"/>
              <a:gd name="connsiteY13" fmla="*/ 113024 h 724109"/>
              <a:gd name="connsiteX14" fmla="*/ 611172 w 724109"/>
              <a:gd name="connsiteY14" fmla="*/ 126263 h 724109"/>
              <a:gd name="connsiteX15" fmla="*/ 611172 w 724109"/>
              <a:gd name="connsiteY15" fmla="*/ 597494 h 7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4109" h="724109">
                <a:moveTo>
                  <a:pt x="362160" y="0"/>
                </a:moveTo>
                <a:cubicBezTo>
                  <a:pt x="162202" y="-58"/>
                  <a:pt x="58" y="161993"/>
                  <a:pt x="0" y="361950"/>
                </a:cubicBezTo>
                <a:cubicBezTo>
                  <a:pt x="-58" y="561907"/>
                  <a:pt x="161993" y="724052"/>
                  <a:pt x="361950" y="724110"/>
                </a:cubicBezTo>
                <a:cubicBezTo>
                  <a:pt x="561907" y="724168"/>
                  <a:pt x="724051" y="562117"/>
                  <a:pt x="724110" y="362160"/>
                </a:cubicBezTo>
                <a:cubicBezTo>
                  <a:pt x="724110" y="362124"/>
                  <a:pt x="724110" y="362090"/>
                  <a:pt x="724110" y="362055"/>
                </a:cubicBezTo>
                <a:cubicBezTo>
                  <a:pt x="724220" y="162208"/>
                  <a:pt x="562302" y="111"/>
                  <a:pt x="362455" y="0"/>
                </a:cubicBezTo>
                <a:cubicBezTo>
                  <a:pt x="362357" y="0"/>
                  <a:pt x="362258" y="0"/>
                  <a:pt x="362160" y="0"/>
                </a:cubicBezTo>
                <a:close/>
                <a:moveTo>
                  <a:pt x="362160" y="705050"/>
                </a:moveTo>
                <a:cubicBezTo>
                  <a:pt x="172865" y="705156"/>
                  <a:pt x="19326" y="551788"/>
                  <a:pt x="19221" y="362493"/>
                </a:cubicBezTo>
                <a:cubicBezTo>
                  <a:pt x="19172" y="274689"/>
                  <a:pt x="52824" y="190213"/>
                  <a:pt x="113233" y="126492"/>
                </a:cubicBezTo>
                <a:lnTo>
                  <a:pt x="597703" y="610962"/>
                </a:lnTo>
                <a:cubicBezTo>
                  <a:pt x="534178" y="671399"/>
                  <a:pt x="449841" y="705088"/>
                  <a:pt x="362160" y="705050"/>
                </a:cubicBezTo>
                <a:close/>
                <a:moveTo>
                  <a:pt x="611172" y="597494"/>
                </a:moveTo>
                <a:lnTo>
                  <a:pt x="126702" y="113024"/>
                </a:lnTo>
                <a:cubicBezTo>
                  <a:pt x="264141" y="-17103"/>
                  <a:pt x="481045" y="-11175"/>
                  <a:pt x="611172" y="126263"/>
                </a:cubicBezTo>
                <a:cubicBezTo>
                  <a:pt x="736299" y="258421"/>
                  <a:pt x="736299" y="465336"/>
                  <a:pt x="611172" y="597494"/>
                </a:cubicBezTo>
                <a:close/>
              </a:path>
            </a:pathLst>
          </a:custGeom>
          <a:solidFill>
            <a:srgbClr val="FF0000"/>
          </a:solidFill>
          <a:ln w="9525"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F3F3F"/>
              </a:solidFill>
              <a:effectLst/>
              <a:uLnTx/>
              <a:uFillTx/>
              <a:latin typeface="Source Sans Pro"/>
              <a:ea typeface="+mn-ea"/>
              <a:cs typeface="+mn-cs"/>
            </a:endParaRPr>
          </a:p>
        </p:txBody>
      </p:sp>
    </p:spTree>
    <p:extLst>
      <p:ext uri="{BB962C8B-B14F-4D97-AF65-F5344CB8AC3E}">
        <p14:creationId xmlns:p14="http://schemas.microsoft.com/office/powerpoint/2010/main" val="22261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7" grpId="0" animBg="1"/>
      <p:bldP spid="29"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C3D49DCB-18B1-F1A6-DC10-D7114DD0EF62}"/>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12465" b="12465"/>
          <a:stretch/>
        </p:blipFill>
        <p:spPr/>
      </p:pic>
      <p:sp>
        <p:nvSpPr>
          <p:cNvPr id="3" name="Otsikko 2">
            <a:extLst>
              <a:ext uri="{FF2B5EF4-FFF2-40B4-BE49-F238E27FC236}">
                <a16:creationId xmlns:a16="http://schemas.microsoft.com/office/drawing/2014/main" id="{669E972A-214A-F0B8-CE6E-D7E56F7CC54F}"/>
              </a:ext>
            </a:extLst>
          </p:cNvPr>
          <p:cNvSpPr>
            <a:spLocks noGrp="1"/>
          </p:cNvSpPr>
          <p:nvPr>
            <p:ph type="title"/>
          </p:nvPr>
        </p:nvSpPr>
        <p:spPr>
          <a:xfrm>
            <a:off x="467020" y="1032288"/>
            <a:ext cx="6768752" cy="5294372"/>
          </a:xfrm>
        </p:spPr>
        <p:txBody>
          <a:bodyPr>
            <a:normAutofit/>
          </a:bodyPr>
          <a:lstStyle/>
          <a:p>
            <a:pPr algn="ctr"/>
            <a:r>
              <a:rPr lang="fi-FI" sz="9600" dirty="0"/>
              <a:t>TAUKO</a:t>
            </a:r>
            <a:br>
              <a:rPr lang="fi-FI" dirty="0"/>
            </a:br>
            <a:br>
              <a:rPr lang="fi-FI" dirty="0"/>
            </a:br>
            <a:r>
              <a:rPr lang="fi-FI" dirty="0"/>
              <a:t>jatketaan </a:t>
            </a:r>
            <a:r>
              <a:rPr lang="fi-FI" dirty="0" err="1"/>
              <a:t>xx.xx</a:t>
            </a:r>
            <a:endParaRPr lang="fi-FI" dirty="0"/>
          </a:p>
        </p:txBody>
      </p:sp>
    </p:spTree>
    <p:extLst>
      <p:ext uri="{BB962C8B-B14F-4D97-AF65-F5344CB8AC3E}">
        <p14:creationId xmlns:p14="http://schemas.microsoft.com/office/powerpoint/2010/main" val="35042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33EB563C-089B-8A7F-3F8A-8A062CA0F865}"/>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t="730" b="730"/>
          <a:stretch>
            <a:fillRect/>
          </a:stretch>
        </p:blipFill>
        <p:spPr/>
      </p:pic>
      <p:sp>
        <p:nvSpPr>
          <p:cNvPr id="2" name="Otsikko 1">
            <a:extLst>
              <a:ext uri="{FF2B5EF4-FFF2-40B4-BE49-F238E27FC236}">
                <a16:creationId xmlns:a16="http://schemas.microsoft.com/office/drawing/2014/main" id="{B459E035-B9FD-C0DD-2F5E-C8900317D11B}"/>
              </a:ext>
            </a:extLst>
          </p:cNvPr>
          <p:cNvSpPr>
            <a:spLocks noGrp="1"/>
          </p:cNvSpPr>
          <p:nvPr>
            <p:ph type="title"/>
          </p:nvPr>
        </p:nvSpPr>
        <p:spPr/>
        <p:txBody>
          <a:bodyPr/>
          <a:lstStyle/>
          <a:p>
            <a:r>
              <a:rPr lang="fi-FI" dirty="0"/>
              <a:t>Mitä työpajasarja vaatii kunnalta?</a:t>
            </a:r>
          </a:p>
        </p:txBody>
      </p:sp>
      <p:sp>
        <p:nvSpPr>
          <p:cNvPr id="5" name="Tekstin paikkamerkki 4">
            <a:extLst>
              <a:ext uri="{FF2B5EF4-FFF2-40B4-BE49-F238E27FC236}">
                <a16:creationId xmlns:a16="http://schemas.microsoft.com/office/drawing/2014/main" id="{E43ED684-E764-39DA-5813-636E4E64002D}"/>
              </a:ext>
            </a:extLst>
          </p:cNvPr>
          <p:cNvSpPr>
            <a:spLocks noGrp="1"/>
          </p:cNvSpPr>
          <p:nvPr>
            <p:ph type="body" sz="quarter" idx="13"/>
          </p:nvPr>
        </p:nvSpPr>
        <p:spPr/>
        <p:txBody>
          <a:bodyPr anchor="t">
            <a:normAutofit fontScale="85000" lnSpcReduction="10000"/>
          </a:bodyPr>
          <a:lstStyle/>
          <a:p>
            <a:r>
              <a:rPr lang="fi-FI" sz="2400" dirty="0"/>
              <a:t>Aktiivi(t), joka hoitaa kunnan henkilöstön osallistumisen varmistamisen ja käytännön järjestelyt</a:t>
            </a:r>
          </a:p>
          <a:p>
            <a:endParaRPr lang="fi-FI" sz="2400" dirty="0"/>
          </a:p>
          <a:p>
            <a:r>
              <a:rPr lang="fi-FI" sz="2400" dirty="0"/>
              <a:t>Budjetin tilavarauksia ja tarjoiluja varten</a:t>
            </a:r>
          </a:p>
          <a:p>
            <a:endParaRPr lang="fi-FI" sz="2400" dirty="0"/>
          </a:p>
          <a:p>
            <a:r>
              <a:rPr lang="fi-FI" sz="2400" dirty="0"/>
              <a:t>Johdon tuen ja osallistumisen</a:t>
            </a:r>
          </a:p>
          <a:p>
            <a:endParaRPr lang="fi-FI" sz="2400" dirty="0"/>
          </a:p>
          <a:p>
            <a:r>
              <a:rPr lang="fi-FI" sz="2400" dirty="0"/>
              <a:t>Osallistujia eri toimialoilta</a:t>
            </a:r>
          </a:p>
          <a:p>
            <a:endParaRPr lang="fi-FI" sz="2400" dirty="0"/>
          </a:p>
          <a:p>
            <a:r>
              <a:rPr lang="fi-FI" sz="2400" dirty="0"/>
              <a:t>Alustavan suunnitelman tulosten hyödyntämisestä</a:t>
            </a:r>
          </a:p>
        </p:txBody>
      </p:sp>
      <p:sp>
        <p:nvSpPr>
          <p:cNvPr id="4" name="Dian numeron paikkamerkki 3">
            <a:extLst>
              <a:ext uri="{FF2B5EF4-FFF2-40B4-BE49-F238E27FC236}">
                <a16:creationId xmlns:a16="http://schemas.microsoft.com/office/drawing/2014/main" id="{23CF2B53-5404-22F5-99C9-5387AB0C6B37}"/>
              </a:ext>
            </a:extLst>
          </p:cNvPr>
          <p:cNvSpPr>
            <a:spLocks noGrp="1"/>
          </p:cNvSpPr>
          <p:nvPr>
            <p:ph type="sldNum" sz="quarter" idx="11"/>
          </p:nvPr>
        </p:nvSpPr>
        <p:spPr/>
        <p:txBody>
          <a:bodyPr/>
          <a:lstStyle/>
          <a:p>
            <a:fld id="{A807F21D-6A63-4E75-89AA-A3F521749085}" type="slidenum">
              <a:rPr lang="fi-FI" smtClean="0"/>
              <a:pPr/>
              <a:t>5</a:t>
            </a:fld>
            <a:endParaRPr lang="fi-FI"/>
          </a:p>
        </p:txBody>
      </p:sp>
    </p:spTree>
    <p:extLst>
      <p:ext uri="{BB962C8B-B14F-4D97-AF65-F5344CB8AC3E}">
        <p14:creationId xmlns:p14="http://schemas.microsoft.com/office/powerpoint/2010/main" val="7819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1F5F630-EAB3-F473-F2BC-F927E114765A}"/>
              </a:ext>
            </a:extLst>
          </p:cNvPr>
          <p:cNvSpPr>
            <a:spLocks noGrp="1"/>
          </p:cNvSpPr>
          <p:nvPr>
            <p:ph type="title"/>
          </p:nvPr>
        </p:nvSpPr>
        <p:spPr/>
        <p:txBody>
          <a:bodyPr>
            <a:noAutofit/>
          </a:bodyPr>
          <a:lstStyle/>
          <a:p>
            <a:r>
              <a:rPr lang="fi-FI" dirty="0"/>
              <a:t>Osa 3: </a:t>
            </a:r>
            <a:br>
              <a:rPr lang="fi-FI" dirty="0"/>
            </a:br>
            <a:r>
              <a:rPr lang="fi-FI" dirty="0"/>
              <a:t>priorisoitujen ideoiden jatkokehitys</a:t>
            </a:r>
          </a:p>
        </p:txBody>
      </p:sp>
    </p:spTree>
    <p:extLst>
      <p:ext uri="{BB962C8B-B14F-4D97-AF65-F5344CB8AC3E}">
        <p14:creationId xmlns:p14="http://schemas.microsoft.com/office/powerpoint/2010/main" val="407349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CF6E913B-4A13-03C8-22C8-4A8E8960A92B}"/>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6204" b="6204"/>
          <a:stretch/>
        </p:blipFill>
        <p:spPr/>
      </p:pic>
      <p:sp>
        <p:nvSpPr>
          <p:cNvPr id="8" name="Otsikko 7">
            <a:extLst>
              <a:ext uri="{FF2B5EF4-FFF2-40B4-BE49-F238E27FC236}">
                <a16:creationId xmlns:a16="http://schemas.microsoft.com/office/drawing/2014/main" id="{004901AD-DD13-C3A1-4834-6C92E4949CF4}"/>
              </a:ext>
            </a:extLst>
          </p:cNvPr>
          <p:cNvSpPr>
            <a:spLocks noGrp="1"/>
          </p:cNvSpPr>
          <p:nvPr>
            <p:ph type="title"/>
          </p:nvPr>
        </p:nvSpPr>
        <p:spPr/>
        <p:txBody>
          <a:bodyPr/>
          <a:lstStyle/>
          <a:p>
            <a:r>
              <a:rPr lang="fi-FI" dirty="0"/>
              <a:t>Parhaiden ideoiden jatkokehitys</a:t>
            </a:r>
          </a:p>
        </p:txBody>
      </p:sp>
      <p:sp>
        <p:nvSpPr>
          <p:cNvPr id="9" name="Tekstin paikkamerkki 8">
            <a:extLst>
              <a:ext uri="{FF2B5EF4-FFF2-40B4-BE49-F238E27FC236}">
                <a16:creationId xmlns:a16="http://schemas.microsoft.com/office/drawing/2014/main" id="{4AD7E35C-58F4-C1AB-1FB6-4F2A53FA255E}"/>
              </a:ext>
            </a:extLst>
          </p:cNvPr>
          <p:cNvSpPr>
            <a:spLocks noGrp="1"/>
          </p:cNvSpPr>
          <p:nvPr>
            <p:ph type="body" sz="quarter" idx="13"/>
          </p:nvPr>
        </p:nvSpPr>
        <p:spPr/>
        <p:txBody>
          <a:bodyPr>
            <a:normAutofit/>
          </a:bodyPr>
          <a:lstStyle/>
          <a:p>
            <a:r>
              <a:rPr lang="fi-FI" dirty="0"/>
              <a:t>Priorisoinnista kolme parhaaksi tunnistettua ideaa jatkokehitykseen</a:t>
            </a:r>
          </a:p>
          <a:p>
            <a:r>
              <a:rPr lang="fi-FI" dirty="0"/>
              <a:t>Jokaisesta kolmesta ideasta oma toimenpidekorttinsa</a:t>
            </a:r>
          </a:p>
          <a:p>
            <a:r>
              <a:rPr lang="fi-FI" dirty="0"/>
              <a:t>Samat ryhmät kuin priorisointikierroksella</a:t>
            </a:r>
          </a:p>
          <a:p>
            <a:pPr lvl="1"/>
            <a:r>
              <a:rPr lang="fi-FI" dirty="0"/>
              <a:t>Voi jakautua ryhmän sisällä tekemään eri toimenpidekortteja</a:t>
            </a:r>
          </a:p>
          <a:p>
            <a:r>
              <a:rPr lang="fi-FI" dirty="0"/>
              <a:t>Tuloksena: kolme ilmastotyön toimenpidekorttia per teema</a:t>
            </a:r>
          </a:p>
          <a:p>
            <a:pPr marL="0" indent="0">
              <a:buNone/>
            </a:pPr>
            <a:r>
              <a:rPr lang="fi-FI" i="1" dirty="0"/>
              <a:t>Aika: 30 min = 10 min per idea</a:t>
            </a:r>
          </a:p>
        </p:txBody>
      </p:sp>
    </p:spTree>
    <p:extLst>
      <p:ext uri="{BB962C8B-B14F-4D97-AF65-F5344CB8AC3E}">
        <p14:creationId xmlns:p14="http://schemas.microsoft.com/office/powerpoint/2010/main" val="269212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2">
            <a:extLst>
              <a:ext uri="{FF2B5EF4-FFF2-40B4-BE49-F238E27FC236}">
                <a16:creationId xmlns:a16="http://schemas.microsoft.com/office/drawing/2014/main" id="{BEDEB42F-30E6-285B-3979-63BCE699D91B}"/>
              </a:ext>
            </a:extLst>
          </p:cNvPr>
          <p:cNvSpPr txBox="1">
            <a:spLocks noGrp="1"/>
          </p:cNvSpPr>
          <p:nvPr>
            <p:ph type="title" idx="4294967295"/>
          </p:nvPr>
        </p:nvSpPr>
        <p:spPr>
          <a:xfrm rot="16200000">
            <a:off x="-1514541" y="4578032"/>
            <a:ext cx="3877297" cy="5256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400" b="1" i="0" u="none" strike="noStrike" kern="1200" cap="none" spc="0" normalizeH="0" baseline="0" noProof="0" dirty="0">
                <a:ln>
                  <a:noFill/>
                </a:ln>
                <a:solidFill>
                  <a:schemeClr val="tx1"/>
                </a:solidFill>
                <a:effectLst/>
                <a:uLnTx/>
                <a:uFillTx/>
                <a:latin typeface="Titillium Web" panose="00000300000000000000" pitchFamily="2" charset="0"/>
                <a:ea typeface="+mj-ea"/>
                <a:cs typeface="+mj-cs"/>
              </a:rPr>
              <a:t>Esimerkki toimenpidekortista</a:t>
            </a:r>
          </a:p>
        </p:txBody>
      </p:sp>
      <p:pic>
        <p:nvPicPr>
          <p:cNvPr id="4" name="Kuva 3" descr="Toimenpidekortti, jossa on sen nimi ja kuvaus, vastuutahot, tarvittavat resurssit, aikataulu, muuta huomioitavaa sekä visuaalinen kuvaus tai prosessi. Tässä kuvattu kunnan kaikille koululaisille hankittavista pipoista oppitunneille.">
            <a:extLst>
              <a:ext uri="{FF2B5EF4-FFF2-40B4-BE49-F238E27FC236}">
                <a16:creationId xmlns:a16="http://schemas.microsoft.com/office/drawing/2014/main" id="{D8D51F21-1248-D3DD-895A-184BD4E263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46697" y="18320"/>
            <a:ext cx="9698606" cy="6858000"/>
          </a:xfrm>
          <a:prstGeom prst="rect">
            <a:avLst/>
          </a:prstGeom>
        </p:spPr>
      </p:pic>
      <p:sp>
        <p:nvSpPr>
          <p:cNvPr id="3" name="Tekstiruutu 2">
            <a:extLst>
              <a:ext uri="{FF2B5EF4-FFF2-40B4-BE49-F238E27FC236}">
                <a16:creationId xmlns:a16="http://schemas.microsoft.com/office/drawing/2014/main" id="{B612DE36-A452-4B43-342F-249CAC810E15}"/>
              </a:ext>
              <a:ext uri="{C183D7F6-B498-43B3-948B-1728B52AA6E4}">
                <adec:decorative xmlns:adec="http://schemas.microsoft.com/office/drawing/2017/decorative" val="1"/>
              </a:ext>
            </a:extLst>
          </p:cNvPr>
          <p:cNvSpPr txBox="1"/>
          <p:nvPr/>
        </p:nvSpPr>
        <p:spPr>
          <a:xfrm>
            <a:off x="1441715" y="1026615"/>
            <a:ext cx="222963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Kaikille koululaisille pipot oppitunneille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Pipot on hienoja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Lämmityskulut laskee kouluissa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Koululaiset helppo tunnistaa</a:t>
            </a:r>
          </a:p>
        </p:txBody>
      </p:sp>
      <p:sp>
        <p:nvSpPr>
          <p:cNvPr id="5" name="Tekstiruutu 4">
            <a:extLst>
              <a:ext uri="{FF2B5EF4-FFF2-40B4-BE49-F238E27FC236}">
                <a16:creationId xmlns:a16="http://schemas.microsoft.com/office/drawing/2014/main" id="{D25B416A-A2F8-F9D1-668A-B9534FD9F5EF}"/>
              </a:ext>
              <a:ext uri="{C183D7F6-B498-43B3-948B-1728B52AA6E4}">
                <adec:decorative xmlns:adec="http://schemas.microsoft.com/office/drawing/2017/decorative" val="1"/>
              </a:ext>
            </a:extLst>
          </p:cNvPr>
          <p:cNvSpPr txBox="1"/>
          <p:nvPr/>
        </p:nvSpPr>
        <p:spPr>
          <a:xfrm>
            <a:off x="3846567" y="4957475"/>
            <a:ext cx="2229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Joulukuun 2024 kaikille pipot</a:t>
            </a:r>
          </a:p>
        </p:txBody>
      </p:sp>
      <p:sp>
        <p:nvSpPr>
          <p:cNvPr id="6" name="Tekstiruutu 5">
            <a:extLst>
              <a:ext uri="{FF2B5EF4-FFF2-40B4-BE49-F238E27FC236}">
                <a16:creationId xmlns:a16="http://schemas.microsoft.com/office/drawing/2014/main" id="{CF95BF01-EC1F-7A61-CC92-199C0A6E87BF}"/>
              </a:ext>
              <a:ext uri="{C183D7F6-B498-43B3-948B-1728B52AA6E4}">
                <adec:decorative xmlns:adec="http://schemas.microsoft.com/office/drawing/2017/decorative" val="1"/>
              </a:ext>
            </a:extLst>
          </p:cNvPr>
          <p:cNvSpPr txBox="1"/>
          <p:nvPr/>
        </p:nvSpPr>
        <p:spPr>
          <a:xfrm>
            <a:off x="3866365" y="756750"/>
            <a:ext cx="2229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Hankintayksikkö + sivistystoimi</a:t>
            </a:r>
          </a:p>
        </p:txBody>
      </p:sp>
      <p:sp>
        <p:nvSpPr>
          <p:cNvPr id="7" name="Tekstiruutu 6">
            <a:extLst>
              <a:ext uri="{FF2B5EF4-FFF2-40B4-BE49-F238E27FC236}">
                <a16:creationId xmlns:a16="http://schemas.microsoft.com/office/drawing/2014/main" id="{5802E0A6-DB20-2091-72DC-4488A8EE951F}"/>
              </a:ext>
              <a:ext uri="{C183D7F6-B498-43B3-948B-1728B52AA6E4}">
                <adec:decorative xmlns:adec="http://schemas.microsoft.com/office/drawing/2017/decorative" val="1"/>
              </a:ext>
            </a:extLst>
          </p:cNvPr>
          <p:cNvSpPr txBox="1"/>
          <p:nvPr/>
        </p:nvSpPr>
        <p:spPr>
          <a:xfrm>
            <a:off x="6095999" y="806921"/>
            <a:ext cx="2229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3F3F3F"/>
                </a:solidFill>
                <a:effectLst/>
                <a:uLnTx/>
                <a:uFillTx/>
                <a:latin typeface="Source Sans Pro"/>
                <a:ea typeface="+mn-ea"/>
                <a:cs typeface="+mn-cs"/>
              </a:rPr>
              <a:t>Rahaa pipoihin &amp; hankintaosaaminen</a:t>
            </a:r>
          </a:p>
        </p:txBody>
      </p:sp>
      <p:sp>
        <p:nvSpPr>
          <p:cNvPr id="8" name="Tekstiruutu 7">
            <a:extLst>
              <a:ext uri="{FF2B5EF4-FFF2-40B4-BE49-F238E27FC236}">
                <a16:creationId xmlns:a16="http://schemas.microsoft.com/office/drawing/2014/main" id="{A6BD4EDF-1F8E-E279-FDBF-9F93EA9ABA09}"/>
              </a:ext>
              <a:ext uri="{C183D7F6-B498-43B3-948B-1728B52AA6E4}">
                <adec:decorative xmlns:adec="http://schemas.microsoft.com/office/drawing/2017/decorative" val="1"/>
              </a:ext>
            </a:extLst>
          </p:cNvPr>
          <p:cNvSpPr txBox="1"/>
          <p:nvPr/>
        </p:nvSpPr>
        <p:spPr>
          <a:xfrm>
            <a:off x="6193508" y="4975471"/>
            <a:ext cx="2229633" cy="1200329"/>
          </a:xfrm>
          <a:prstGeom prst="rect">
            <a:avLst/>
          </a:prstGeom>
          <a:noFill/>
        </p:spPr>
        <p:txBody>
          <a:bodyPr wrap="square" rtlCol="0">
            <a:spAutoFit/>
          </a:bodyPr>
          <a:lstStyle/>
          <a:p>
            <a:pPr lvl="0">
              <a:defRPr/>
            </a:pPr>
            <a:r>
              <a:rPr lang="fi-FI" dirty="0">
                <a:solidFill>
                  <a:srgbClr val="3F3F3F"/>
                </a:solidFill>
              </a:rPr>
              <a:t>Pipossa hyvä olla kunnan vaakuna, niin kunta saa </a:t>
            </a:r>
            <a:r>
              <a:rPr lang="fi-FI">
                <a:solidFill>
                  <a:srgbClr val="3F3F3F"/>
                </a:solidFill>
              </a:rPr>
              <a:t>samalla näkyvyyttä</a:t>
            </a:r>
            <a:endParaRPr lang="fi-FI" dirty="0">
              <a:solidFill>
                <a:srgbClr val="3F3F3F"/>
              </a:solidFill>
            </a:endParaRPr>
          </a:p>
        </p:txBody>
      </p:sp>
      <p:sp>
        <p:nvSpPr>
          <p:cNvPr id="22" name="Tekstiruutu 21">
            <a:extLst>
              <a:ext uri="{FF2B5EF4-FFF2-40B4-BE49-F238E27FC236}">
                <a16:creationId xmlns:a16="http://schemas.microsoft.com/office/drawing/2014/main" id="{F8F16F3C-0195-F3A9-B8C4-81B0A38B2EDE}"/>
              </a:ext>
              <a:ext uri="{C183D7F6-B498-43B3-948B-1728B52AA6E4}">
                <adec:decorative xmlns:adec="http://schemas.microsoft.com/office/drawing/2017/decorative" val="1"/>
              </a:ext>
            </a:extLst>
          </p:cNvPr>
          <p:cNvSpPr txBox="1"/>
          <p:nvPr/>
        </p:nvSpPr>
        <p:spPr>
          <a:xfrm>
            <a:off x="6193509" y="2888185"/>
            <a:ext cx="2229633" cy="923330"/>
          </a:xfrm>
          <a:prstGeom prst="rect">
            <a:avLst/>
          </a:prstGeom>
          <a:noFill/>
        </p:spPr>
        <p:txBody>
          <a:bodyPr wrap="square" rtlCol="0">
            <a:spAutoFit/>
          </a:bodyPr>
          <a:lstStyle/>
          <a:p>
            <a:pPr lvl="0">
              <a:defRPr/>
            </a:pPr>
            <a:r>
              <a:rPr lang="fi-FI" dirty="0">
                <a:solidFill>
                  <a:srgbClr val="3F3F3F"/>
                </a:solidFill>
              </a:rPr>
              <a:t>Ei hankintasopimusta pipoista</a:t>
            </a:r>
          </a:p>
        </p:txBody>
      </p:sp>
      <p:sp>
        <p:nvSpPr>
          <p:cNvPr id="23" name="Tekstiruutu 22">
            <a:extLst>
              <a:ext uri="{FF2B5EF4-FFF2-40B4-BE49-F238E27FC236}">
                <a16:creationId xmlns:a16="http://schemas.microsoft.com/office/drawing/2014/main" id="{2FE1F8C1-67F4-AA5D-F1B1-0BFF2FD4E197}"/>
              </a:ext>
              <a:ext uri="{C183D7F6-B498-43B3-948B-1728B52AA6E4}">
                <adec:decorative xmlns:adec="http://schemas.microsoft.com/office/drawing/2017/decorative" val="1"/>
              </a:ext>
            </a:extLst>
          </p:cNvPr>
          <p:cNvSpPr txBox="1"/>
          <p:nvPr/>
        </p:nvSpPr>
        <p:spPr>
          <a:xfrm>
            <a:off x="3874963" y="2902207"/>
            <a:ext cx="2229633" cy="369332"/>
          </a:xfrm>
          <a:prstGeom prst="rect">
            <a:avLst/>
          </a:prstGeom>
          <a:noFill/>
        </p:spPr>
        <p:txBody>
          <a:bodyPr wrap="square" rtlCol="0">
            <a:spAutoFit/>
          </a:bodyPr>
          <a:lstStyle/>
          <a:p>
            <a:pPr lvl="0">
              <a:defRPr/>
            </a:pPr>
            <a:r>
              <a:rPr lang="fi-FI" dirty="0">
                <a:solidFill>
                  <a:srgbClr val="3F3F3F"/>
                </a:solidFill>
              </a:rPr>
              <a:t>Pipot on muodissa</a:t>
            </a:r>
          </a:p>
        </p:txBody>
      </p:sp>
      <p:sp>
        <p:nvSpPr>
          <p:cNvPr id="24" name="Ellipsi 23">
            <a:extLst>
              <a:ext uri="{FF2B5EF4-FFF2-40B4-BE49-F238E27FC236}">
                <a16:creationId xmlns:a16="http://schemas.microsoft.com/office/drawing/2014/main" id="{40D4A3F3-BC40-705C-D5FD-B94844745537}"/>
              </a:ext>
              <a:ext uri="{C183D7F6-B498-43B3-948B-1728B52AA6E4}">
                <adec:decorative xmlns:adec="http://schemas.microsoft.com/office/drawing/2017/decorative" val="1"/>
              </a:ext>
            </a:extLst>
          </p:cNvPr>
          <p:cNvSpPr/>
          <p:nvPr/>
        </p:nvSpPr>
        <p:spPr>
          <a:xfrm>
            <a:off x="1619847" y="4593023"/>
            <a:ext cx="565078" cy="639281"/>
          </a:xfrm>
          <a:prstGeom prst="ellipse">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nchor="ctr">
            <a:noAutofit/>
          </a:bodyPr>
          <a:lstStyle/>
          <a:p>
            <a:pPr algn="ctr"/>
            <a:endParaRPr lang="fi-FI"/>
          </a:p>
        </p:txBody>
      </p:sp>
      <p:sp>
        <p:nvSpPr>
          <p:cNvPr id="25" name="Suorakulmio 24">
            <a:extLst>
              <a:ext uri="{FF2B5EF4-FFF2-40B4-BE49-F238E27FC236}">
                <a16:creationId xmlns:a16="http://schemas.microsoft.com/office/drawing/2014/main" id="{767E0233-8B78-AD5A-0906-AD0C83950940}"/>
              </a:ext>
              <a:ext uri="{C183D7F6-B498-43B3-948B-1728B52AA6E4}">
                <adec:decorative xmlns:adec="http://schemas.microsoft.com/office/drawing/2017/decorative" val="1"/>
              </a:ext>
            </a:extLst>
          </p:cNvPr>
          <p:cNvSpPr/>
          <p:nvPr/>
        </p:nvSpPr>
        <p:spPr>
          <a:xfrm>
            <a:off x="8840473" y="2060403"/>
            <a:ext cx="1590805" cy="927027"/>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F3F3F"/>
              </a:solidFill>
              <a:effectLst/>
              <a:uLnTx/>
              <a:uFillTx/>
              <a:latin typeface="Source Sans Pro"/>
              <a:ea typeface="+mn-ea"/>
              <a:cs typeface="+mn-cs"/>
            </a:endParaRPr>
          </a:p>
        </p:txBody>
      </p:sp>
      <p:sp>
        <p:nvSpPr>
          <p:cNvPr id="26" name="Suorakulmio 25">
            <a:extLst>
              <a:ext uri="{FF2B5EF4-FFF2-40B4-BE49-F238E27FC236}">
                <a16:creationId xmlns:a16="http://schemas.microsoft.com/office/drawing/2014/main" id="{FC0232EC-C399-2B56-CFA0-461DE443D651}"/>
              </a:ext>
              <a:ext uri="{C183D7F6-B498-43B3-948B-1728B52AA6E4}">
                <adec:decorative xmlns:adec="http://schemas.microsoft.com/office/drawing/2017/decorative" val="1"/>
              </a:ext>
            </a:extLst>
          </p:cNvPr>
          <p:cNvSpPr/>
          <p:nvPr/>
        </p:nvSpPr>
        <p:spPr>
          <a:xfrm>
            <a:off x="8840473" y="3423755"/>
            <a:ext cx="1590805" cy="927027"/>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F3F3F"/>
              </a:solidFill>
              <a:effectLst/>
              <a:uLnTx/>
              <a:uFillTx/>
              <a:latin typeface="Source Sans Pro"/>
              <a:ea typeface="+mn-ea"/>
              <a:cs typeface="+mn-cs"/>
            </a:endParaRPr>
          </a:p>
        </p:txBody>
      </p:sp>
      <p:sp>
        <p:nvSpPr>
          <p:cNvPr id="27" name="Suorakulmio 26">
            <a:extLst>
              <a:ext uri="{FF2B5EF4-FFF2-40B4-BE49-F238E27FC236}">
                <a16:creationId xmlns:a16="http://schemas.microsoft.com/office/drawing/2014/main" id="{120CAE64-1665-506C-D307-F42FA0BE4770}"/>
              </a:ext>
              <a:ext uri="{C183D7F6-B498-43B3-948B-1728B52AA6E4}">
                <adec:decorative xmlns:adec="http://schemas.microsoft.com/office/drawing/2017/decorative" val="1"/>
              </a:ext>
            </a:extLst>
          </p:cNvPr>
          <p:cNvSpPr/>
          <p:nvPr/>
        </p:nvSpPr>
        <p:spPr>
          <a:xfrm>
            <a:off x="8840473" y="4787108"/>
            <a:ext cx="1590805" cy="927027"/>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F3F3F"/>
              </a:solidFill>
              <a:effectLst/>
              <a:uLnTx/>
              <a:uFillTx/>
              <a:latin typeface="Source Sans Pro"/>
              <a:ea typeface="+mn-ea"/>
              <a:cs typeface="+mn-cs"/>
            </a:endParaRPr>
          </a:p>
        </p:txBody>
      </p:sp>
      <p:pic>
        <p:nvPicPr>
          <p:cNvPr id="28" name="Kuva 27">
            <a:extLst>
              <a:ext uri="{FF2B5EF4-FFF2-40B4-BE49-F238E27FC236}">
                <a16:creationId xmlns:a16="http://schemas.microsoft.com/office/drawing/2014/main" id="{93A9C18B-87BF-77B2-7AF7-BED3E136C9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9690" y="3534802"/>
            <a:ext cx="730368" cy="730368"/>
          </a:xfrm>
          <a:prstGeom prst="rect">
            <a:avLst/>
          </a:prstGeom>
        </p:spPr>
      </p:pic>
      <p:pic>
        <p:nvPicPr>
          <p:cNvPr id="29" name="Kuva 28">
            <a:extLst>
              <a:ext uri="{FF2B5EF4-FFF2-40B4-BE49-F238E27FC236}">
                <a16:creationId xmlns:a16="http://schemas.microsoft.com/office/drawing/2014/main" id="{1B956E27-C1E7-E755-7ED6-4CE7270A1D9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6878" y="4823441"/>
            <a:ext cx="914400" cy="914400"/>
          </a:xfrm>
          <a:prstGeom prst="rect">
            <a:avLst/>
          </a:prstGeom>
        </p:spPr>
      </p:pic>
      <p:pic>
        <p:nvPicPr>
          <p:cNvPr id="30" name="Kuva 29">
            <a:extLst>
              <a:ext uri="{FF2B5EF4-FFF2-40B4-BE49-F238E27FC236}">
                <a16:creationId xmlns:a16="http://schemas.microsoft.com/office/drawing/2014/main" id="{2768876F-D11C-AE78-5EAA-E1243C5DC07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13974" y="2087323"/>
            <a:ext cx="914400" cy="914400"/>
          </a:xfrm>
          <a:prstGeom prst="rect">
            <a:avLst/>
          </a:prstGeom>
        </p:spPr>
      </p:pic>
      <p:pic>
        <p:nvPicPr>
          <p:cNvPr id="31" name="Kuva 30">
            <a:extLst>
              <a:ext uri="{FF2B5EF4-FFF2-40B4-BE49-F238E27FC236}">
                <a16:creationId xmlns:a16="http://schemas.microsoft.com/office/drawing/2014/main" id="{851AC256-0B7D-95B4-71B4-FCFA7C3E2FD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05327" y="2308858"/>
            <a:ext cx="629063" cy="629063"/>
          </a:xfrm>
          <a:prstGeom prst="rect">
            <a:avLst/>
          </a:prstGeom>
        </p:spPr>
      </p:pic>
      <p:pic>
        <p:nvPicPr>
          <p:cNvPr id="32" name="Kuva 31">
            <a:extLst>
              <a:ext uri="{FF2B5EF4-FFF2-40B4-BE49-F238E27FC236}">
                <a16:creationId xmlns:a16="http://schemas.microsoft.com/office/drawing/2014/main" id="{EDEFA797-BC23-2C0C-EBDD-D1CD2207BEC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42340" y="3623846"/>
            <a:ext cx="629063" cy="629063"/>
          </a:xfrm>
          <a:prstGeom prst="rect">
            <a:avLst/>
          </a:prstGeom>
        </p:spPr>
      </p:pic>
      <p:pic>
        <p:nvPicPr>
          <p:cNvPr id="33" name="Kuva 32">
            <a:extLst>
              <a:ext uri="{FF2B5EF4-FFF2-40B4-BE49-F238E27FC236}">
                <a16:creationId xmlns:a16="http://schemas.microsoft.com/office/drawing/2014/main" id="{FBCDF0C7-C5E1-9BEA-3C06-6523C22C9C14}"/>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36224" y="3769054"/>
            <a:ext cx="338645" cy="338645"/>
          </a:xfrm>
          <a:prstGeom prst="rect">
            <a:avLst/>
          </a:prstGeom>
        </p:spPr>
      </p:pic>
      <p:pic>
        <p:nvPicPr>
          <p:cNvPr id="34" name="Kuva 33">
            <a:extLst>
              <a:ext uri="{FF2B5EF4-FFF2-40B4-BE49-F238E27FC236}">
                <a16:creationId xmlns:a16="http://schemas.microsoft.com/office/drawing/2014/main" id="{96E95D1E-DAC0-8890-AB69-6C2CF07FBB0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15023" y="5065113"/>
            <a:ext cx="629063" cy="629063"/>
          </a:xfrm>
          <a:prstGeom prst="rect">
            <a:avLst/>
          </a:prstGeom>
        </p:spPr>
      </p:pic>
      <p:pic>
        <p:nvPicPr>
          <p:cNvPr id="35" name="Kuva 34">
            <a:extLst>
              <a:ext uri="{FF2B5EF4-FFF2-40B4-BE49-F238E27FC236}">
                <a16:creationId xmlns:a16="http://schemas.microsoft.com/office/drawing/2014/main" id="{5FBFE8C8-5761-8B8A-9B71-4E419132157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818571">
            <a:off x="8738796" y="4780530"/>
            <a:ext cx="730368" cy="730368"/>
          </a:xfrm>
          <a:prstGeom prst="rect">
            <a:avLst/>
          </a:prstGeom>
        </p:spPr>
      </p:pic>
      <p:cxnSp>
        <p:nvCxnSpPr>
          <p:cNvPr id="36" name="Suora nuoliyhdysviiva 35">
            <a:extLst>
              <a:ext uri="{FF2B5EF4-FFF2-40B4-BE49-F238E27FC236}">
                <a16:creationId xmlns:a16="http://schemas.microsoft.com/office/drawing/2014/main" id="{02229572-B542-0415-D7FF-B828C595D673}"/>
              </a:ext>
              <a:ext uri="{C183D7F6-B498-43B3-948B-1728B52AA6E4}">
                <adec:decorative xmlns:adec="http://schemas.microsoft.com/office/drawing/2017/decorative" val="1"/>
              </a:ext>
            </a:extLst>
          </p:cNvPr>
          <p:cNvCxnSpPr/>
          <p:nvPr/>
        </p:nvCxnSpPr>
        <p:spPr>
          <a:xfrm>
            <a:off x="9588574" y="3086873"/>
            <a:ext cx="0" cy="2629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uora nuoliyhdysviiva 36">
            <a:extLst>
              <a:ext uri="{FF2B5EF4-FFF2-40B4-BE49-F238E27FC236}">
                <a16:creationId xmlns:a16="http://schemas.microsoft.com/office/drawing/2014/main" id="{8C813284-EACC-9F85-8706-C581DC07B163}"/>
              </a:ext>
              <a:ext uri="{C183D7F6-B498-43B3-948B-1728B52AA6E4}">
                <adec:decorative xmlns:adec="http://schemas.microsoft.com/office/drawing/2017/decorative" val="1"/>
              </a:ext>
            </a:extLst>
          </p:cNvPr>
          <p:cNvCxnSpPr/>
          <p:nvPr/>
        </p:nvCxnSpPr>
        <p:spPr>
          <a:xfrm>
            <a:off x="9563522" y="4409667"/>
            <a:ext cx="0" cy="2629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5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22" grpId="0"/>
      <p:bldP spid="23" grpId="0"/>
      <p:bldP spid="25" grpId="0" animBg="1"/>
      <p:bldP spid="26"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6A331296-6DA6-5C8E-FCA2-ADA7690C6F6C}"/>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942" b="8942"/>
          <a:stretch>
            <a:fillRect/>
          </a:stretch>
        </p:blipFill>
        <p:spPr>
          <a:xfrm>
            <a:off x="6972000" y="0"/>
            <a:ext cx="5220000" cy="6858000"/>
          </a:xfrm>
        </p:spPr>
      </p:pic>
      <p:sp>
        <p:nvSpPr>
          <p:cNvPr id="4" name="Otsikko 3">
            <a:extLst>
              <a:ext uri="{FF2B5EF4-FFF2-40B4-BE49-F238E27FC236}">
                <a16:creationId xmlns:a16="http://schemas.microsoft.com/office/drawing/2014/main" id="{C10B4AE6-D8C7-54F7-FDD3-4847FCC1D1D1}"/>
              </a:ext>
            </a:extLst>
          </p:cNvPr>
          <p:cNvSpPr>
            <a:spLocks noGrp="1"/>
          </p:cNvSpPr>
          <p:nvPr>
            <p:ph type="title"/>
          </p:nvPr>
        </p:nvSpPr>
        <p:spPr/>
        <p:txBody>
          <a:bodyPr/>
          <a:lstStyle/>
          <a:p>
            <a:r>
              <a:rPr lang="fi-FI" dirty="0"/>
              <a:t>Työpajojen otsikot ja tavoitteet</a:t>
            </a:r>
          </a:p>
        </p:txBody>
      </p:sp>
      <p:sp>
        <p:nvSpPr>
          <p:cNvPr id="5" name="Tekstin paikkamerkki 4">
            <a:extLst>
              <a:ext uri="{FF2B5EF4-FFF2-40B4-BE49-F238E27FC236}">
                <a16:creationId xmlns:a16="http://schemas.microsoft.com/office/drawing/2014/main" id="{84FB895B-4A5E-4033-9C7B-184F29AB15AC}"/>
              </a:ext>
            </a:extLst>
          </p:cNvPr>
          <p:cNvSpPr>
            <a:spLocks noGrp="1"/>
          </p:cNvSpPr>
          <p:nvPr>
            <p:ph type="body" sz="quarter" idx="13"/>
          </p:nvPr>
        </p:nvSpPr>
        <p:spPr/>
        <p:txBody>
          <a:bodyPr>
            <a:normAutofit lnSpcReduction="10000"/>
          </a:bodyPr>
          <a:lstStyle/>
          <a:p>
            <a:pPr marL="0" indent="0">
              <a:buNone/>
            </a:pPr>
            <a:r>
              <a:rPr lang="fi-FI" b="1" dirty="0">
                <a:solidFill>
                  <a:schemeClr val="tx2">
                    <a:lumMod val="40000"/>
                    <a:lumOff val="60000"/>
                  </a:schemeClr>
                </a:solidFill>
              </a:rPr>
              <a:t>Työpaja 1: Ilmastotyön nykytilanne ja tavoite</a:t>
            </a:r>
          </a:p>
          <a:p>
            <a:r>
              <a:rPr lang="fi-FI" dirty="0">
                <a:solidFill>
                  <a:schemeClr val="tx2">
                    <a:lumMod val="40000"/>
                    <a:lumOff val="60000"/>
                  </a:schemeClr>
                </a:solidFill>
              </a:rPr>
              <a:t>Tavoite: ymmärtää kunnan ilmastotyön tavoitteita,  tunnistaa mitä tehdään nyt, mitä vielä tekemättä</a:t>
            </a:r>
          </a:p>
          <a:p>
            <a:endParaRPr lang="fi-FI" dirty="0">
              <a:solidFill>
                <a:schemeClr val="tx2">
                  <a:lumMod val="40000"/>
                  <a:lumOff val="60000"/>
                </a:schemeClr>
              </a:solidFill>
            </a:endParaRPr>
          </a:p>
          <a:p>
            <a:pPr marL="0" indent="0">
              <a:buNone/>
            </a:pPr>
            <a:r>
              <a:rPr lang="fi-FI" b="1" dirty="0">
                <a:solidFill>
                  <a:schemeClr val="tx2">
                    <a:lumMod val="40000"/>
                    <a:lumOff val="60000"/>
                  </a:schemeClr>
                </a:solidFill>
              </a:rPr>
              <a:t>Työpaja 2: Ilmastotyön ideat</a:t>
            </a:r>
          </a:p>
          <a:p>
            <a:r>
              <a:rPr lang="fi-FI" dirty="0">
                <a:solidFill>
                  <a:schemeClr val="tx2">
                    <a:lumMod val="40000"/>
                    <a:lumOff val="60000"/>
                  </a:schemeClr>
                </a:solidFill>
              </a:rPr>
              <a:t>Tavoite: kehittää ja valita parhaita ilmastotoimia</a:t>
            </a:r>
          </a:p>
          <a:p>
            <a:endParaRPr lang="fi-FI" dirty="0"/>
          </a:p>
          <a:p>
            <a:pPr marL="0" indent="0">
              <a:buNone/>
            </a:pPr>
            <a:r>
              <a:rPr lang="fi-FI" b="1" dirty="0"/>
              <a:t>Työpaja 3: Ilmastotyön toteutus ja </a:t>
            </a:r>
            <a:r>
              <a:rPr lang="fi-FI" b="1" dirty="0" err="1"/>
              <a:t>hankkeistaminen</a:t>
            </a:r>
            <a:endParaRPr lang="fi-FI" b="1" dirty="0"/>
          </a:p>
          <a:p>
            <a:r>
              <a:rPr lang="fi-FI" dirty="0"/>
              <a:t>Tavoite: sopia ilmastotyön toteutusmuodoista ja aikatauluista sekä tuottaa hankeideoita</a:t>
            </a:r>
          </a:p>
        </p:txBody>
      </p:sp>
      <p:sp>
        <p:nvSpPr>
          <p:cNvPr id="3" name="Dian numeron paikkamerkki 2">
            <a:extLst>
              <a:ext uri="{FF2B5EF4-FFF2-40B4-BE49-F238E27FC236}">
                <a16:creationId xmlns:a16="http://schemas.microsoft.com/office/drawing/2014/main" id="{F9C4D72F-E994-0932-242D-5983C511F895}"/>
              </a:ext>
            </a:extLst>
          </p:cNvPr>
          <p:cNvSpPr>
            <a:spLocks noGrp="1"/>
          </p:cNvSpPr>
          <p:nvPr>
            <p:ph type="sldNum" sz="quarter" idx="11"/>
          </p:nvPr>
        </p:nvSpPr>
        <p:spPr>
          <a:xfrm>
            <a:off x="10704512" y="6448251"/>
            <a:ext cx="1159024" cy="365125"/>
          </a:xfrm>
          <a:prstGeom prst="rect">
            <a:avLst/>
          </a:prstGeom>
        </p:spPr>
        <p:txBody>
          <a:bodyPr vert="horz" lIns="91440" tIns="45720" rIns="91440" bIns="45720" rtlCol="0" anchor="ctr"/>
          <a:lstStyle>
            <a:defPPr>
              <a:defRPr lang="fi-FI"/>
            </a:defPPr>
            <a:lvl1pPr marL="0" algn="r" defTabSz="914400" rtl="0" eaLnBrk="1" latinLnBrk="0" hangingPunct="1">
              <a:defRPr sz="1050" kern="1200">
                <a:solidFill>
                  <a:schemeClr val="tx1">
                    <a:tint val="75000"/>
                  </a:schemeClr>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07F21D-6A63-4E75-89AA-A3F521749085}" type="slidenum">
              <a:rPr lang="fi-FI" smtClean="0"/>
              <a:pPr/>
              <a:t>53</a:t>
            </a:fld>
            <a:endParaRPr lang="fi-FI"/>
          </a:p>
        </p:txBody>
      </p:sp>
    </p:spTree>
    <p:extLst>
      <p:ext uri="{BB962C8B-B14F-4D97-AF65-F5344CB8AC3E}">
        <p14:creationId xmlns:p14="http://schemas.microsoft.com/office/powerpoint/2010/main" val="371826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53FBC31-E889-E994-4C20-8E7D1EE2AD45}"/>
              </a:ext>
            </a:extLst>
          </p:cNvPr>
          <p:cNvSpPr>
            <a:spLocks noGrp="1"/>
          </p:cNvSpPr>
          <p:nvPr>
            <p:ph type="body" sz="quarter" idx="13"/>
          </p:nvPr>
        </p:nvSpPr>
        <p:spPr/>
        <p:txBody>
          <a:bodyPr/>
          <a:lstStyle/>
          <a:p>
            <a:endParaRPr lang="fi-FI"/>
          </a:p>
        </p:txBody>
      </p:sp>
      <p:sp>
        <p:nvSpPr>
          <p:cNvPr id="3" name="Otsikko 2">
            <a:extLst>
              <a:ext uri="{FF2B5EF4-FFF2-40B4-BE49-F238E27FC236}">
                <a16:creationId xmlns:a16="http://schemas.microsoft.com/office/drawing/2014/main" id="{B9B51AA1-6909-9107-3519-83BFECBD2DC3}"/>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Kiitokset tästä työpajasta!</a:t>
            </a:r>
          </a:p>
        </p:txBody>
      </p:sp>
    </p:spTree>
    <p:extLst>
      <p:ext uri="{BB962C8B-B14F-4D97-AF65-F5344CB8AC3E}">
        <p14:creationId xmlns:p14="http://schemas.microsoft.com/office/powerpoint/2010/main" val="1591649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587FD3-5C8C-5D24-B4A9-9F6B3DFE394A}"/>
              </a:ext>
            </a:extLst>
          </p:cNvPr>
          <p:cNvSpPr>
            <a:spLocks noGrp="1"/>
          </p:cNvSpPr>
          <p:nvPr>
            <p:ph type="title"/>
          </p:nvPr>
        </p:nvSpPr>
        <p:spPr/>
        <p:txBody>
          <a:bodyPr>
            <a:normAutofit/>
          </a:bodyPr>
          <a:lstStyle/>
          <a:p>
            <a:pPr marL="0" indent="0">
              <a:buNone/>
            </a:pPr>
            <a:r>
              <a:rPr lang="fi-FI" b="1" dirty="0"/>
              <a:t>Ilmastotyön toteutus ja </a:t>
            </a:r>
            <a:r>
              <a:rPr lang="fi-FI" b="1" dirty="0" err="1"/>
              <a:t>hankkeistaminen</a:t>
            </a:r>
            <a:endParaRPr lang="fi-FI" b="1" dirty="0"/>
          </a:p>
        </p:txBody>
      </p:sp>
      <p:sp>
        <p:nvSpPr>
          <p:cNvPr id="3" name="Tekstin paikkamerkki 2">
            <a:extLst>
              <a:ext uri="{FF2B5EF4-FFF2-40B4-BE49-F238E27FC236}">
                <a16:creationId xmlns:a16="http://schemas.microsoft.com/office/drawing/2014/main" id="{2802ED3A-EB45-EF85-6219-8725C1DD485E}"/>
              </a:ext>
            </a:extLst>
          </p:cNvPr>
          <p:cNvSpPr>
            <a:spLocks noGrp="1"/>
          </p:cNvSpPr>
          <p:nvPr>
            <p:ph type="body" sz="quarter" idx="10"/>
          </p:nvPr>
        </p:nvSpPr>
        <p:spPr/>
        <p:txBody>
          <a:bodyPr/>
          <a:lstStyle/>
          <a:p>
            <a:endParaRPr lang="fi-FI" dirty="0"/>
          </a:p>
        </p:txBody>
      </p:sp>
    </p:spTree>
    <p:extLst>
      <p:ext uri="{BB962C8B-B14F-4D97-AF65-F5344CB8AC3E}">
        <p14:creationId xmlns:p14="http://schemas.microsoft.com/office/powerpoint/2010/main" val="1459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CF6E913B-4A13-03C8-22C8-4A8E8960A92B}"/>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22521" r="26721"/>
          <a:stretch/>
        </p:blipFill>
        <p:spPr>
          <a:xfrm>
            <a:off x="0" y="-228600"/>
            <a:ext cx="5220000" cy="6858000"/>
          </a:xfrm>
        </p:spPr>
      </p:pic>
      <p:sp>
        <p:nvSpPr>
          <p:cNvPr id="8" name="Otsikko 7">
            <a:extLst>
              <a:ext uri="{FF2B5EF4-FFF2-40B4-BE49-F238E27FC236}">
                <a16:creationId xmlns:a16="http://schemas.microsoft.com/office/drawing/2014/main" id="{004901AD-DD13-C3A1-4834-6C92E4949CF4}"/>
              </a:ext>
            </a:extLst>
          </p:cNvPr>
          <p:cNvSpPr>
            <a:spLocks noGrp="1"/>
          </p:cNvSpPr>
          <p:nvPr>
            <p:ph type="title"/>
          </p:nvPr>
        </p:nvSpPr>
        <p:spPr/>
        <p:txBody>
          <a:bodyPr/>
          <a:lstStyle/>
          <a:p>
            <a:r>
              <a:rPr lang="fi-FI" dirty="0"/>
              <a:t>Työpajan sisältö</a:t>
            </a:r>
          </a:p>
        </p:txBody>
      </p:sp>
      <p:sp>
        <p:nvSpPr>
          <p:cNvPr id="9" name="Tekstin paikkamerkki 8">
            <a:extLst>
              <a:ext uri="{FF2B5EF4-FFF2-40B4-BE49-F238E27FC236}">
                <a16:creationId xmlns:a16="http://schemas.microsoft.com/office/drawing/2014/main" id="{4AD7E35C-58F4-C1AB-1FB6-4F2A53FA255E}"/>
              </a:ext>
            </a:extLst>
          </p:cNvPr>
          <p:cNvSpPr>
            <a:spLocks noGrp="1"/>
          </p:cNvSpPr>
          <p:nvPr>
            <p:ph type="body" sz="quarter" idx="13"/>
          </p:nvPr>
        </p:nvSpPr>
        <p:spPr/>
        <p:txBody>
          <a:bodyPr>
            <a:normAutofit/>
          </a:bodyPr>
          <a:lstStyle/>
          <a:p>
            <a:pPr marL="0" indent="0">
              <a:lnSpc>
                <a:spcPct val="150000"/>
              </a:lnSpc>
              <a:buNone/>
            </a:pPr>
            <a:r>
              <a:rPr lang="fi-FI" sz="2400" b="1" dirty="0"/>
              <a:t>Edellisen kertaus</a:t>
            </a:r>
          </a:p>
          <a:p>
            <a:pPr marL="0" indent="0">
              <a:lnSpc>
                <a:spcPct val="150000"/>
              </a:lnSpc>
              <a:buNone/>
            </a:pPr>
            <a:r>
              <a:rPr lang="fi-FI" sz="2400" b="1" dirty="0"/>
              <a:t>Osa 1: Ilmastotyön työnjako &amp; aikataulu</a:t>
            </a:r>
          </a:p>
          <a:p>
            <a:pPr marL="0" indent="0">
              <a:lnSpc>
                <a:spcPct val="150000"/>
              </a:lnSpc>
              <a:buNone/>
            </a:pPr>
            <a:r>
              <a:rPr lang="fi-FI" sz="2400" dirty="0"/>
              <a:t>Tauko</a:t>
            </a:r>
          </a:p>
          <a:p>
            <a:pPr marL="0" indent="0">
              <a:lnSpc>
                <a:spcPct val="150000"/>
              </a:lnSpc>
              <a:buNone/>
            </a:pPr>
            <a:r>
              <a:rPr lang="fi-FI" sz="2400" b="1" dirty="0"/>
              <a:t>Osa 2: Ilmastotyön </a:t>
            </a:r>
            <a:r>
              <a:rPr lang="fi-FI" sz="2400" b="1" dirty="0" err="1"/>
              <a:t>hankkeistaminen</a:t>
            </a:r>
            <a:endParaRPr lang="fi-FI" sz="2400" dirty="0"/>
          </a:p>
          <a:p>
            <a:pPr marL="0" indent="0">
              <a:lnSpc>
                <a:spcPct val="150000"/>
              </a:lnSpc>
              <a:buNone/>
            </a:pPr>
            <a:r>
              <a:rPr lang="fi-FI" sz="2400" dirty="0"/>
              <a:t>Tauko</a:t>
            </a:r>
          </a:p>
          <a:p>
            <a:pPr marL="0" indent="0">
              <a:lnSpc>
                <a:spcPct val="150000"/>
              </a:lnSpc>
              <a:buNone/>
            </a:pPr>
            <a:r>
              <a:rPr lang="fi-FI" sz="2400" b="1" dirty="0"/>
              <a:t>Osa 3: Seuraavat askeleet</a:t>
            </a:r>
          </a:p>
        </p:txBody>
      </p:sp>
    </p:spTree>
    <p:extLst>
      <p:ext uri="{BB962C8B-B14F-4D97-AF65-F5344CB8AC3E}">
        <p14:creationId xmlns:p14="http://schemas.microsoft.com/office/powerpoint/2010/main" val="3252901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6A331296-6DA6-5C8E-FCA2-ADA7690C6F6C}"/>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942" b="8942"/>
          <a:stretch>
            <a:fillRect/>
          </a:stretch>
        </p:blipFill>
        <p:spPr/>
      </p:pic>
      <p:sp>
        <p:nvSpPr>
          <p:cNvPr id="4" name="Otsikko 3">
            <a:extLst>
              <a:ext uri="{FF2B5EF4-FFF2-40B4-BE49-F238E27FC236}">
                <a16:creationId xmlns:a16="http://schemas.microsoft.com/office/drawing/2014/main" id="{C10B4AE6-D8C7-54F7-FDD3-4847FCC1D1D1}"/>
              </a:ext>
            </a:extLst>
          </p:cNvPr>
          <p:cNvSpPr>
            <a:spLocks noGrp="1"/>
          </p:cNvSpPr>
          <p:nvPr>
            <p:ph type="title"/>
          </p:nvPr>
        </p:nvSpPr>
        <p:spPr/>
        <p:txBody>
          <a:bodyPr/>
          <a:lstStyle/>
          <a:p>
            <a:r>
              <a:rPr lang="fi-FI" dirty="0"/>
              <a:t>Työpajojen otsikot ja tavoitteet</a:t>
            </a:r>
          </a:p>
        </p:txBody>
      </p:sp>
      <p:sp>
        <p:nvSpPr>
          <p:cNvPr id="5" name="Tekstin paikkamerkki 4">
            <a:extLst>
              <a:ext uri="{FF2B5EF4-FFF2-40B4-BE49-F238E27FC236}">
                <a16:creationId xmlns:a16="http://schemas.microsoft.com/office/drawing/2014/main" id="{84FB895B-4A5E-4033-9C7B-184F29AB15AC}"/>
              </a:ext>
            </a:extLst>
          </p:cNvPr>
          <p:cNvSpPr>
            <a:spLocks noGrp="1"/>
          </p:cNvSpPr>
          <p:nvPr>
            <p:ph type="body" sz="quarter" idx="13"/>
          </p:nvPr>
        </p:nvSpPr>
        <p:spPr/>
        <p:txBody>
          <a:bodyPr>
            <a:normAutofit lnSpcReduction="10000"/>
          </a:bodyPr>
          <a:lstStyle/>
          <a:p>
            <a:pPr marL="0" indent="0">
              <a:buNone/>
            </a:pPr>
            <a:r>
              <a:rPr lang="fi-FI" b="1" dirty="0">
                <a:solidFill>
                  <a:schemeClr val="tx2">
                    <a:lumMod val="40000"/>
                    <a:lumOff val="60000"/>
                  </a:schemeClr>
                </a:solidFill>
              </a:rPr>
              <a:t>Työpaja 1: Ilmastotyön nykytilanne ja tavoite</a:t>
            </a:r>
          </a:p>
          <a:p>
            <a:r>
              <a:rPr lang="fi-FI" dirty="0">
                <a:solidFill>
                  <a:schemeClr val="tx2">
                    <a:lumMod val="40000"/>
                    <a:lumOff val="60000"/>
                  </a:schemeClr>
                </a:solidFill>
              </a:rPr>
              <a:t>Tavoite: ymmärtää kunnan ilmastotyön tavoitteita,  tunnistaa mitä tehdään nyt, mitä vielä tekemättä</a:t>
            </a:r>
          </a:p>
          <a:p>
            <a:endParaRPr lang="fi-FI" dirty="0">
              <a:solidFill>
                <a:schemeClr val="tx2">
                  <a:lumMod val="40000"/>
                  <a:lumOff val="60000"/>
                </a:schemeClr>
              </a:solidFill>
            </a:endParaRPr>
          </a:p>
          <a:p>
            <a:pPr marL="0" indent="0">
              <a:buNone/>
            </a:pPr>
            <a:r>
              <a:rPr lang="fi-FI" b="1" dirty="0">
                <a:solidFill>
                  <a:schemeClr val="tx2">
                    <a:lumMod val="40000"/>
                    <a:lumOff val="60000"/>
                  </a:schemeClr>
                </a:solidFill>
              </a:rPr>
              <a:t>Työpaja 2: Ilmastotyön ideat</a:t>
            </a:r>
          </a:p>
          <a:p>
            <a:r>
              <a:rPr lang="fi-FI" dirty="0">
                <a:solidFill>
                  <a:schemeClr val="tx2">
                    <a:lumMod val="40000"/>
                    <a:lumOff val="60000"/>
                  </a:schemeClr>
                </a:solidFill>
              </a:rPr>
              <a:t>Tavoite: kehittää ja valita parhaita ilmastotoimia</a:t>
            </a:r>
          </a:p>
          <a:p>
            <a:endParaRPr lang="fi-FI" dirty="0"/>
          </a:p>
          <a:p>
            <a:pPr marL="0" indent="0">
              <a:buNone/>
            </a:pPr>
            <a:r>
              <a:rPr lang="fi-FI" b="1" dirty="0"/>
              <a:t>Työpaja 3: Ilmastotyön toteutus ja </a:t>
            </a:r>
            <a:r>
              <a:rPr lang="fi-FI" b="1" dirty="0" err="1"/>
              <a:t>hankkeistaminen</a:t>
            </a:r>
            <a:endParaRPr lang="fi-FI" b="1" dirty="0"/>
          </a:p>
          <a:p>
            <a:r>
              <a:rPr lang="fi-FI" dirty="0"/>
              <a:t>Tavoite: sopia ilmastotyön toteutusmuodoista ja aikatauluista sekä tuottaa hankeideoita</a:t>
            </a:r>
          </a:p>
        </p:txBody>
      </p:sp>
      <p:sp>
        <p:nvSpPr>
          <p:cNvPr id="3" name="Dian numeron paikkamerkki 2">
            <a:extLst>
              <a:ext uri="{FF2B5EF4-FFF2-40B4-BE49-F238E27FC236}">
                <a16:creationId xmlns:a16="http://schemas.microsoft.com/office/drawing/2014/main" id="{F9C4D72F-E994-0932-242D-5983C511F8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32623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a:extLst>
              <a:ext uri="{FF2B5EF4-FFF2-40B4-BE49-F238E27FC236}">
                <a16:creationId xmlns:a16="http://schemas.microsoft.com/office/drawing/2014/main" id="{B3C82D33-0B63-F18C-5BFE-19E9665D57D9}"/>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t="12500" b="12500"/>
          <a:stretch>
            <a:fillRect/>
          </a:stretch>
        </p:blipFill>
        <p:spPr/>
      </p:pic>
      <p:sp>
        <p:nvSpPr>
          <p:cNvPr id="6" name="Otsikko 5">
            <a:extLst>
              <a:ext uri="{FF2B5EF4-FFF2-40B4-BE49-F238E27FC236}">
                <a16:creationId xmlns:a16="http://schemas.microsoft.com/office/drawing/2014/main" id="{767BBDA2-88AD-1198-695B-C8B512AB9790}"/>
              </a:ext>
            </a:extLst>
          </p:cNvPr>
          <p:cNvSpPr>
            <a:spLocks noGrp="1"/>
          </p:cNvSpPr>
          <p:nvPr>
            <p:ph type="title"/>
          </p:nvPr>
        </p:nvSpPr>
        <p:spPr>
          <a:xfrm>
            <a:off x="3456878" y="1925160"/>
            <a:ext cx="5278244" cy="2557630"/>
          </a:xfrm>
        </p:spPr>
        <p:txBody>
          <a:bodyPr>
            <a:normAutofit/>
          </a:bodyPr>
          <a:lstStyle/>
          <a:p>
            <a:r>
              <a:rPr lang="fi-FI" dirty="0"/>
              <a:t>Kertaus edellisestä työpajasta:</a:t>
            </a:r>
            <a:br>
              <a:rPr lang="fi-FI" dirty="0"/>
            </a:br>
            <a:r>
              <a:rPr lang="fi-FI" dirty="0"/>
              <a:t>ilmastotyön ideat</a:t>
            </a:r>
          </a:p>
        </p:txBody>
      </p:sp>
    </p:spTree>
    <p:extLst>
      <p:ext uri="{BB962C8B-B14F-4D97-AF65-F5344CB8AC3E}">
        <p14:creationId xmlns:p14="http://schemas.microsoft.com/office/powerpoint/2010/main" val="356785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1F5F630-EAB3-F473-F2BC-F927E114765A}"/>
              </a:ext>
            </a:extLst>
          </p:cNvPr>
          <p:cNvSpPr>
            <a:spLocks noGrp="1"/>
          </p:cNvSpPr>
          <p:nvPr>
            <p:ph type="title"/>
          </p:nvPr>
        </p:nvSpPr>
        <p:spPr/>
        <p:txBody>
          <a:bodyPr>
            <a:noAutofit/>
          </a:bodyPr>
          <a:lstStyle/>
          <a:p>
            <a:pPr marL="0" indent="0">
              <a:lnSpc>
                <a:spcPct val="150000"/>
              </a:lnSpc>
              <a:buNone/>
            </a:pPr>
            <a:r>
              <a:rPr lang="fi-FI" sz="5400" b="1" dirty="0"/>
              <a:t>Osa 1: Ilmastotyön työnjako &amp; aikataulu</a:t>
            </a:r>
          </a:p>
        </p:txBody>
      </p:sp>
    </p:spTree>
    <p:extLst>
      <p:ext uri="{BB962C8B-B14F-4D97-AF65-F5344CB8AC3E}">
        <p14:creationId xmlns:p14="http://schemas.microsoft.com/office/powerpoint/2010/main" val="548952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228F94-71BB-DC5F-CF99-175A79D3B2E7}"/>
              </a:ext>
            </a:extLst>
          </p:cNvPr>
          <p:cNvSpPr>
            <a:spLocks noGrp="1"/>
          </p:cNvSpPr>
          <p:nvPr>
            <p:ph type="title"/>
          </p:nvPr>
        </p:nvSpPr>
        <p:spPr/>
        <p:txBody>
          <a:bodyPr/>
          <a:lstStyle/>
          <a:p>
            <a:r>
              <a:rPr lang="fi-FI" dirty="0"/>
              <a:t>Mikä on ”Nurmijärven malli”?</a:t>
            </a:r>
          </a:p>
        </p:txBody>
      </p:sp>
      <p:sp>
        <p:nvSpPr>
          <p:cNvPr id="5" name="Tekstin paikkamerkki 4">
            <a:extLst>
              <a:ext uri="{FF2B5EF4-FFF2-40B4-BE49-F238E27FC236}">
                <a16:creationId xmlns:a16="http://schemas.microsoft.com/office/drawing/2014/main" id="{C08E12D2-A945-CAA2-3E9F-691799FFC9BC}"/>
              </a:ext>
            </a:extLst>
          </p:cNvPr>
          <p:cNvSpPr>
            <a:spLocks noGrp="1"/>
          </p:cNvSpPr>
          <p:nvPr>
            <p:ph type="body" sz="quarter" idx="13"/>
          </p:nvPr>
        </p:nvSpPr>
        <p:spPr/>
        <p:txBody>
          <a:bodyPr>
            <a:noAutofit/>
          </a:bodyPr>
          <a:lstStyle/>
          <a:p>
            <a:pPr>
              <a:spcAft>
                <a:spcPts val="1200"/>
              </a:spcAft>
            </a:pPr>
            <a:r>
              <a:rPr lang="fi-FI" sz="1800" dirty="0"/>
              <a:t>Tässä tiedostossa esitetty kokonaisuus perustuu Nurmijärven kunnan kanssa pilotoituun kolmiosaiseen työpajasarjaan</a:t>
            </a:r>
          </a:p>
          <a:p>
            <a:pPr>
              <a:spcAft>
                <a:spcPts val="1200"/>
              </a:spcAft>
            </a:pPr>
            <a:r>
              <a:rPr lang="fi-FI" sz="1800" dirty="0"/>
              <a:t>Työpajoista saadun palautteen perusteella joitain osioita on jatkokehitetty ensimmäisen työpajasarjan jälkeen</a:t>
            </a:r>
          </a:p>
          <a:p>
            <a:pPr>
              <a:spcAft>
                <a:spcPts val="1200"/>
              </a:spcAft>
            </a:pPr>
            <a:r>
              <a:rPr lang="fi-FI" sz="1800" dirty="0"/>
              <a:t>Työpajasarja kehitettiin osana ympäristöministeriön rahoittamaa SILTA-hanketta. Työpajojen suunnittelijana ja pääfasilitaattorina toimi ilmastoratkaisija Erik Nyroos</a:t>
            </a:r>
          </a:p>
          <a:p>
            <a:r>
              <a:rPr lang="fi-FI" sz="1800" dirty="0"/>
              <a:t>Esimerkkejä tuloksista –osiossa olevat kuvat ovat tuotoksia Nurmijärven työpajoista, joten niitä voi käyttää inspiraationa. Itse esitysdioissa olevat esimerkit ovat kuvitteellisia.</a:t>
            </a:r>
          </a:p>
        </p:txBody>
      </p:sp>
      <p:sp>
        <p:nvSpPr>
          <p:cNvPr id="3" name="Dian numeron paikkamerkki 2">
            <a:extLst>
              <a:ext uri="{FF2B5EF4-FFF2-40B4-BE49-F238E27FC236}">
                <a16:creationId xmlns:a16="http://schemas.microsoft.com/office/drawing/2014/main" id="{D373A24A-250E-E2CF-2FAC-34DC5D12FA78}"/>
              </a:ext>
            </a:extLst>
          </p:cNvPr>
          <p:cNvSpPr>
            <a:spLocks noGrp="1"/>
          </p:cNvSpPr>
          <p:nvPr>
            <p:ph type="sldNum" sz="quarter" idx="11"/>
          </p:nvPr>
        </p:nvSpPr>
        <p:spPr/>
        <p:txBody>
          <a:bodyPr/>
          <a:lstStyle/>
          <a:p>
            <a:fld id="{A807F21D-6A63-4E75-89AA-A3F521749085}" type="slidenum">
              <a:rPr lang="fi-FI" smtClean="0"/>
              <a:pPr/>
              <a:t>6</a:t>
            </a:fld>
            <a:endParaRPr lang="fi-FI"/>
          </a:p>
        </p:txBody>
      </p:sp>
      <p:pic>
        <p:nvPicPr>
          <p:cNvPr id="11" name="Kuvan paikkamerkki 10">
            <a:extLst>
              <a:ext uri="{FF2B5EF4-FFF2-40B4-BE49-F238E27FC236}">
                <a16:creationId xmlns:a16="http://schemas.microsoft.com/office/drawing/2014/main" id="{497FD837-0AE3-02DB-51B3-63769F03CC72}"/>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l="24630" r="24630"/>
          <a:stretch>
            <a:fillRect/>
          </a:stretch>
        </p:blipFill>
        <p:spPr/>
      </p:pic>
    </p:spTree>
    <p:extLst>
      <p:ext uri="{BB962C8B-B14F-4D97-AF65-F5344CB8AC3E}">
        <p14:creationId xmlns:p14="http://schemas.microsoft.com/office/powerpoint/2010/main" val="4704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D769AA9A-D2CD-5A54-3D96-5A6617C68D3C}"/>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24636" r="24636"/>
          <a:stretch/>
        </p:blipFill>
        <p:spPr/>
      </p:pic>
      <p:sp>
        <p:nvSpPr>
          <p:cNvPr id="6" name="Otsikko 5">
            <a:extLst>
              <a:ext uri="{FF2B5EF4-FFF2-40B4-BE49-F238E27FC236}">
                <a16:creationId xmlns:a16="http://schemas.microsoft.com/office/drawing/2014/main" id="{52771AEC-BAD5-47C0-C558-4D94DFFBE18D}"/>
              </a:ext>
            </a:extLst>
          </p:cNvPr>
          <p:cNvSpPr>
            <a:spLocks noGrp="1"/>
          </p:cNvSpPr>
          <p:nvPr>
            <p:ph type="title"/>
          </p:nvPr>
        </p:nvSpPr>
        <p:spPr/>
        <p:txBody>
          <a:bodyPr/>
          <a:lstStyle/>
          <a:p>
            <a:r>
              <a:rPr lang="fi-FI" dirty="0"/>
              <a:t>Ilmastotyön työnjako ja </a:t>
            </a:r>
            <a:r>
              <a:rPr lang="fi-FI" sz="3600" b="1" dirty="0"/>
              <a:t>aikataulu</a:t>
            </a:r>
            <a:r>
              <a:rPr lang="fi-FI" dirty="0"/>
              <a:t> vuonna 2023</a:t>
            </a:r>
          </a:p>
        </p:txBody>
      </p:sp>
      <p:sp>
        <p:nvSpPr>
          <p:cNvPr id="8" name="Tekstin paikkamerkki 7">
            <a:extLst>
              <a:ext uri="{FF2B5EF4-FFF2-40B4-BE49-F238E27FC236}">
                <a16:creationId xmlns:a16="http://schemas.microsoft.com/office/drawing/2014/main" id="{77E0C762-C727-2288-7FFE-054521FE6740}"/>
              </a:ext>
            </a:extLst>
          </p:cNvPr>
          <p:cNvSpPr>
            <a:spLocks noGrp="1"/>
          </p:cNvSpPr>
          <p:nvPr>
            <p:ph type="body" sz="quarter" idx="13"/>
          </p:nvPr>
        </p:nvSpPr>
        <p:spPr/>
        <p:txBody>
          <a:bodyPr anchor="ctr">
            <a:noAutofit/>
          </a:bodyPr>
          <a:lstStyle/>
          <a:p>
            <a:pPr marL="0" indent="0">
              <a:buNone/>
            </a:pPr>
            <a:r>
              <a:rPr lang="fi-FI" sz="1600" b="1" dirty="0"/>
              <a:t>Tehdään teemakohtainen vuosikello</a:t>
            </a:r>
          </a:p>
          <a:p>
            <a:r>
              <a:rPr lang="fi-FI" sz="1600" dirty="0"/>
              <a:t>Mitä? Milloin? Millä resursseilla? Mitä päätöksiä toteuttaminen vaatii?</a:t>
            </a:r>
          </a:p>
          <a:p>
            <a:r>
              <a:rPr lang="fi-FI" sz="1600" dirty="0"/>
              <a:t>Edellisen työpajan toimenpidekortteja voi käyttää taustamateriaalina</a:t>
            </a:r>
          </a:p>
          <a:p>
            <a:r>
              <a:rPr lang="fi-FI" sz="1600" dirty="0"/>
              <a:t>Priorisoidaan tekoja, jotka voivat vuoden sisällä</a:t>
            </a:r>
          </a:p>
          <a:p>
            <a:r>
              <a:rPr lang="fi-FI" sz="1600" dirty="0"/>
              <a:t>Jos toteutuskeinoja monia, voi lisätä kaikki keinot omina merkintöinään</a:t>
            </a:r>
          </a:p>
          <a:p>
            <a:r>
              <a:rPr lang="fi-FI" sz="1600" dirty="0"/>
              <a:t>Tärkeää: merkataan ajankohdan lisäksi vastuutaho</a:t>
            </a:r>
          </a:p>
          <a:p>
            <a:pPr marL="0" indent="0">
              <a:buNone/>
            </a:pPr>
            <a:endParaRPr lang="fi-FI" sz="1600" i="1" dirty="0"/>
          </a:p>
          <a:p>
            <a:pPr marL="0" indent="0">
              <a:buNone/>
            </a:pPr>
            <a:r>
              <a:rPr lang="fi-FI" sz="1600" dirty="0"/>
              <a:t>Tuloksena: vuosikello, johon aseteltu teemaan kuuluvia tehtäviä</a:t>
            </a:r>
          </a:p>
          <a:p>
            <a:pPr marL="0" indent="0">
              <a:buNone/>
            </a:pPr>
            <a:endParaRPr lang="fi-FI" sz="1600" dirty="0"/>
          </a:p>
          <a:p>
            <a:pPr marL="0" indent="0">
              <a:buNone/>
            </a:pPr>
            <a:r>
              <a:rPr lang="fi-FI" sz="1600" i="1" dirty="0"/>
              <a:t>Aikaa 30 min</a:t>
            </a:r>
          </a:p>
        </p:txBody>
      </p:sp>
      <p:sp>
        <p:nvSpPr>
          <p:cNvPr id="2" name="Otsikko 5">
            <a:extLst>
              <a:ext uri="{FF2B5EF4-FFF2-40B4-BE49-F238E27FC236}">
                <a16:creationId xmlns:a16="http://schemas.microsoft.com/office/drawing/2014/main" id="{D017ECD9-4FFB-5841-439C-A133DC813423}"/>
              </a:ext>
            </a:extLst>
          </p:cNvPr>
          <p:cNvSpPr txBox="1">
            <a:spLocks/>
          </p:cNvSpPr>
          <p:nvPr/>
        </p:nvSpPr>
        <p:spPr>
          <a:xfrm>
            <a:off x="277904" y="1392494"/>
            <a:ext cx="3523786" cy="4265420"/>
          </a:xfrm>
          <a:prstGeom prst="round2DiagRect">
            <a:avLst>
              <a:gd name="adj1" fmla="val 22735"/>
              <a:gd name="adj2" fmla="val 0"/>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chemeClr val="tx1"/>
                </a:solidFill>
                <a:latin typeface="Titillium Web" panose="00000300000000000000" pitchFamily="2" charset="0"/>
                <a:ea typeface="+mj-ea"/>
                <a:cs typeface="+mj-cs"/>
              </a:defRPr>
            </a:lvl1pPr>
          </a:lstStyle>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Energia</a:t>
            </a:r>
          </a:p>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Liikenne</a:t>
            </a:r>
          </a:p>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Maankäyttö ja rakentaminen</a:t>
            </a:r>
          </a:p>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Kiertotalous</a:t>
            </a:r>
          </a:p>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Kulutus ja tuotanto</a:t>
            </a:r>
          </a:p>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Hiilinielut</a:t>
            </a:r>
          </a:p>
          <a:p>
            <a:pPr marL="342900" lvl="0" indent="-342900">
              <a:lnSpc>
                <a:spcPct val="170000"/>
              </a:lnSpc>
              <a:buFont typeface="+mj-lt"/>
              <a:buAutoNum type="arabicPeriod"/>
              <a:tabLst>
                <a:tab pos="457200" algn="l"/>
              </a:tabLst>
              <a:defRPr/>
            </a:pPr>
            <a:r>
              <a:rPr lang="fi-FI" sz="1800" dirty="0">
                <a:solidFill>
                  <a:srgbClr val="3F3F3F"/>
                </a:solidFill>
                <a:latin typeface="Calibri" panose="020F0502020204030204" pitchFamily="34" charset="0"/>
                <a:ea typeface="Times New Roman" panose="02020603050405020304" pitchFamily="18" charset="0"/>
              </a:rPr>
              <a:t>Työn organisointi ja johtaminen</a:t>
            </a:r>
          </a:p>
        </p:txBody>
      </p:sp>
    </p:spTree>
    <p:extLst>
      <p:ext uri="{BB962C8B-B14F-4D97-AF65-F5344CB8AC3E}">
        <p14:creationId xmlns:p14="http://schemas.microsoft.com/office/powerpoint/2010/main" val="6628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A6DCDA-BAF8-F581-E534-A01EB79D4E08}"/>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Ilmastotyön vuosi voisi näyttää tältä</a:t>
            </a:r>
          </a:p>
        </p:txBody>
      </p:sp>
      <p:pic>
        <p:nvPicPr>
          <p:cNvPr id="9" name="Kuva 8" descr="Ilmastotyön vuoden pohja, jossa kuukaudet ja vuosineljännekset.">
            <a:extLst>
              <a:ext uri="{FF2B5EF4-FFF2-40B4-BE49-F238E27FC236}">
                <a16:creationId xmlns:a16="http://schemas.microsoft.com/office/drawing/2014/main" id="{4E558416-98CA-03A8-09CE-12D4E3CE17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46697" y="0"/>
            <a:ext cx="9698606" cy="6858000"/>
          </a:xfrm>
          <a:prstGeom prst="rect">
            <a:avLst/>
          </a:prstGeom>
        </p:spPr>
      </p:pic>
      <p:sp>
        <p:nvSpPr>
          <p:cNvPr id="10" name="Tähti: 5-sakarainen 9">
            <a:extLst>
              <a:ext uri="{FF2B5EF4-FFF2-40B4-BE49-F238E27FC236}">
                <a16:creationId xmlns:a16="http://schemas.microsoft.com/office/drawing/2014/main" id="{D3543ADB-63EB-58E4-AF7F-7CA3BAE41373}"/>
              </a:ext>
              <a:ext uri="{C183D7F6-B498-43B3-948B-1728B52AA6E4}">
                <adec:decorative xmlns:adec="http://schemas.microsoft.com/office/drawing/2017/decorative" val="1"/>
              </a:ext>
            </a:extLst>
          </p:cNvPr>
          <p:cNvSpPr/>
          <p:nvPr/>
        </p:nvSpPr>
        <p:spPr>
          <a:xfrm>
            <a:off x="2138246" y="2159620"/>
            <a:ext cx="563137" cy="457200"/>
          </a:xfrm>
          <a:prstGeom prst="star5">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Tähti: 5-sakarainen 10">
            <a:extLst>
              <a:ext uri="{FF2B5EF4-FFF2-40B4-BE49-F238E27FC236}">
                <a16:creationId xmlns:a16="http://schemas.microsoft.com/office/drawing/2014/main" id="{7DBB7993-D5B1-AD96-4DF8-2FF6EFC19295}"/>
              </a:ext>
              <a:ext uri="{C183D7F6-B498-43B3-948B-1728B52AA6E4}">
                <adec:decorative xmlns:adec="http://schemas.microsoft.com/office/drawing/2017/decorative" val="1"/>
              </a:ext>
            </a:extLst>
          </p:cNvPr>
          <p:cNvSpPr/>
          <p:nvPr/>
        </p:nvSpPr>
        <p:spPr>
          <a:xfrm>
            <a:off x="5089604" y="5616498"/>
            <a:ext cx="563137" cy="457200"/>
          </a:xfrm>
          <a:prstGeom prst="star5">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Tähti: 5-sakarainen 11">
            <a:extLst>
              <a:ext uri="{FF2B5EF4-FFF2-40B4-BE49-F238E27FC236}">
                <a16:creationId xmlns:a16="http://schemas.microsoft.com/office/drawing/2014/main" id="{DD995781-A81A-C725-DA0A-EA03EFF3788E}"/>
              </a:ext>
              <a:ext uri="{C183D7F6-B498-43B3-948B-1728B52AA6E4}">
                <adec:decorative xmlns:adec="http://schemas.microsoft.com/office/drawing/2017/decorative" val="1"/>
              </a:ext>
            </a:extLst>
          </p:cNvPr>
          <p:cNvSpPr/>
          <p:nvPr/>
        </p:nvSpPr>
        <p:spPr>
          <a:xfrm>
            <a:off x="7829085" y="2159620"/>
            <a:ext cx="563137" cy="457200"/>
          </a:xfrm>
          <a:prstGeom prst="star5">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Tähti: 5-sakarainen 12">
            <a:extLst>
              <a:ext uri="{FF2B5EF4-FFF2-40B4-BE49-F238E27FC236}">
                <a16:creationId xmlns:a16="http://schemas.microsoft.com/office/drawing/2014/main" id="{72C7F4B8-3750-0ED8-71F6-654B298CACBF}"/>
              </a:ext>
              <a:ext uri="{C183D7F6-B498-43B3-948B-1728B52AA6E4}">
                <adec:decorative xmlns:adec="http://schemas.microsoft.com/office/drawing/2017/decorative" val="1"/>
              </a:ext>
            </a:extLst>
          </p:cNvPr>
          <p:cNvSpPr/>
          <p:nvPr/>
        </p:nvSpPr>
        <p:spPr>
          <a:xfrm>
            <a:off x="5532863" y="2159620"/>
            <a:ext cx="563137" cy="457200"/>
          </a:xfrm>
          <a:prstGeom prst="star5">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Viisikulmio 14">
            <a:extLst>
              <a:ext uri="{FF2B5EF4-FFF2-40B4-BE49-F238E27FC236}">
                <a16:creationId xmlns:a16="http://schemas.microsoft.com/office/drawing/2014/main" id="{745F006D-9B66-79D6-33DF-AD042E8CEB3E}"/>
              </a:ext>
              <a:ext uri="{C183D7F6-B498-43B3-948B-1728B52AA6E4}">
                <adec:decorative xmlns:adec="http://schemas.microsoft.com/office/drawing/2017/decorative" val="1"/>
              </a:ext>
            </a:extLst>
          </p:cNvPr>
          <p:cNvSpPr/>
          <p:nvPr/>
        </p:nvSpPr>
        <p:spPr>
          <a:xfrm>
            <a:off x="3044284" y="2726474"/>
            <a:ext cx="737652" cy="702526"/>
          </a:xfrm>
          <a:prstGeom prst="pentagon">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Viisikulmio 15">
            <a:extLst>
              <a:ext uri="{FF2B5EF4-FFF2-40B4-BE49-F238E27FC236}">
                <a16:creationId xmlns:a16="http://schemas.microsoft.com/office/drawing/2014/main" id="{4A57B4AC-E5BD-B632-29B1-3DD35CC1B226}"/>
              </a:ext>
              <a:ext uri="{C183D7F6-B498-43B3-948B-1728B52AA6E4}">
                <adec:decorative xmlns:adec="http://schemas.microsoft.com/office/drawing/2017/decorative" val="1"/>
              </a:ext>
            </a:extLst>
          </p:cNvPr>
          <p:cNvSpPr/>
          <p:nvPr/>
        </p:nvSpPr>
        <p:spPr>
          <a:xfrm>
            <a:off x="4720778" y="2726474"/>
            <a:ext cx="737652" cy="702526"/>
          </a:xfrm>
          <a:prstGeom prst="pentagon">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 name="Viisikulmio 16">
            <a:extLst>
              <a:ext uri="{FF2B5EF4-FFF2-40B4-BE49-F238E27FC236}">
                <a16:creationId xmlns:a16="http://schemas.microsoft.com/office/drawing/2014/main" id="{AC5EF83C-64D4-8790-5B01-F1C7B7B86085}"/>
              </a:ext>
              <a:ext uri="{C183D7F6-B498-43B3-948B-1728B52AA6E4}">
                <adec:decorative xmlns:adec="http://schemas.microsoft.com/office/drawing/2017/decorative" val="1"/>
              </a:ext>
            </a:extLst>
          </p:cNvPr>
          <p:cNvSpPr/>
          <p:nvPr/>
        </p:nvSpPr>
        <p:spPr>
          <a:xfrm>
            <a:off x="5458430" y="2726474"/>
            <a:ext cx="737652" cy="702526"/>
          </a:xfrm>
          <a:prstGeom prst="pentagon">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Viisikulmio 17">
            <a:extLst>
              <a:ext uri="{FF2B5EF4-FFF2-40B4-BE49-F238E27FC236}">
                <a16:creationId xmlns:a16="http://schemas.microsoft.com/office/drawing/2014/main" id="{4B369578-A21E-A5F9-E101-706AE5703DFD}"/>
              </a:ext>
              <a:ext uri="{C183D7F6-B498-43B3-948B-1728B52AA6E4}">
                <adec:decorative xmlns:adec="http://schemas.microsoft.com/office/drawing/2017/decorative" val="1"/>
              </a:ext>
            </a:extLst>
          </p:cNvPr>
          <p:cNvSpPr/>
          <p:nvPr/>
        </p:nvSpPr>
        <p:spPr>
          <a:xfrm>
            <a:off x="4129296" y="5845098"/>
            <a:ext cx="737652" cy="702526"/>
          </a:xfrm>
          <a:prstGeom prst="pentagon">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Viisikulmio 18">
            <a:extLst>
              <a:ext uri="{FF2B5EF4-FFF2-40B4-BE49-F238E27FC236}">
                <a16:creationId xmlns:a16="http://schemas.microsoft.com/office/drawing/2014/main" id="{323D3C21-EB8F-2D2A-A67A-BC319323372C}"/>
              </a:ext>
              <a:ext uri="{C183D7F6-B498-43B3-948B-1728B52AA6E4}">
                <adec:decorative xmlns:adec="http://schemas.microsoft.com/office/drawing/2017/decorative" val="1"/>
              </a:ext>
            </a:extLst>
          </p:cNvPr>
          <p:cNvSpPr/>
          <p:nvPr/>
        </p:nvSpPr>
        <p:spPr>
          <a:xfrm>
            <a:off x="3391644" y="5845098"/>
            <a:ext cx="737652" cy="702526"/>
          </a:xfrm>
          <a:prstGeom prst="pentagon">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0" name="Viisikulmio 19">
            <a:extLst>
              <a:ext uri="{FF2B5EF4-FFF2-40B4-BE49-F238E27FC236}">
                <a16:creationId xmlns:a16="http://schemas.microsoft.com/office/drawing/2014/main" id="{81A14CBF-14D1-E4C5-87C6-82B012868E31}"/>
              </a:ext>
              <a:ext uri="{C183D7F6-B498-43B3-948B-1728B52AA6E4}">
                <adec:decorative xmlns:adec="http://schemas.microsoft.com/office/drawing/2017/decorative" val="1"/>
              </a:ext>
            </a:extLst>
          </p:cNvPr>
          <p:cNvSpPr/>
          <p:nvPr/>
        </p:nvSpPr>
        <p:spPr>
          <a:xfrm>
            <a:off x="8582723" y="2726474"/>
            <a:ext cx="737652" cy="702526"/>
          </a:xfrm>
          <a:prstGeom prst="pentagon">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cxnSp>
        <p:nvCxnSpPr>
          <p:cNvPr id="22" name="Suora nuoliyhdysviiva 21">
            <a:extLst>
              <a:ext uri="{FF2B5EF4-FFF2-40B4-BE49-F238E27FC236}">
                <a16:creationId xmlns:a16="http://schemas.microsoft.com/office/drawing/2014/main" id="{CAA7CB48-3E7F-385D-D080-5EFC5287BAF5}"/>
              </a:ext>
              <a:ext uri="{C183D7F6-B498-43B3-948B-1728B52AA6E4}">
                <adec:decorative xmlns:adec="http://schemas.microsoft.com/office/drawing/2017/decorative" val="1"/>
              </a:ext>
            </a:extLst>
          </p:cNvPr>
          <p:cNvCxnSpPr>
            <a:cxnSpLocks/>
          </p:cNvCxnSpPr>
          <p:nvPr/>
        </p:nvCxnSpPr>
        <p:spPr>
          <a:xfrm>
            <a:off x="1706137" y="3824868"/>
            <a:ext cx="2423159" cy="0"/>
          </a:xfrm>
          <a:prstGeom prst="straightConnector1">
            <a:avLst/>
          </a:prstGeom>
          <a:ln w="57150">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uora nuoliyhdysviiva 23">
            <a:extLst>
              <a:ext uri="{FF2B5EF4-FFF2-40B4-BE49-F238E27FC236}">
                <a16:creationId xmlns:a16="http://schemas.microsoft.com/office/drawing/2014/main" id="{AD856ABC-7050-1459-EA9F-9CBAF8B5FAA3}"/>
              </a:ext>
              <a:ext uri="{C183D7F6-B498-43B3-948B-1728B52AA6E4}">
                <adec:decorative xmlns:adec="http://schemas.microsoft.com/office/drawing/2017/decorative" val="1"/>
              </a:ext>
            </a:extLst>
          </p:cNvPr>
          <p:cNvCxnSpPr>
            <a:cxnSpLocks/>
          </p:cNvCxnSpPr>
          <p:nvPr/>
        </p:nvCxnSpPr>
        <p:spPr>
          <a:xfrm>
            <a:off x="5233640" y="6448425"/>
            <a:ext cx="1654838" cy="0"/>
          </a:xfrm>
          <a:prstGeom prst="straightConnector1">
            <a:avLst/>
          </a:prstGeom>
          <a:ln w="57150">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uora nuoliyhdysviiva 25">
            <a:extLst>
              <a:ext uri="{FF2B5EF4-FFF2-40B4-BE49-F238E27FC236}">
                <a16:creationId xmlns:a16="http://schemas.microsoft.com/office/drawing/2014/main" id="{1CB128D8-0CCD-BB2A-9FB7-38B47917CD66}"/>
              </a:ext>
              <a:ext uri="{C183D7F6-B498-43B3-948B-1728B52AA6E4}">
                <adec:decorative xmlns:adec="http://schemas.microsoft.com/office/drawing/2017/decorative" val="1"/>
              </a:ext>
            </a:extLst>
          </p:cNvPr>
          <p:cNvCxnSpPr>
            <a:cxnSpLocks/>
          </p:cNvCxnSpPr>
          <p:nvPr/>
        </p:nvCxnSpPr>
        <p:spPr>
          <a:xfrm>
            <a:off x="7739969" y="3809999"/>
            <a:ext cx="652253" cy="0"/>
          </a:xfrm>
          <a:prstGeom prst="straightConnector1">
            <a:avLst/>
          </a:prstGeom>
          <a:ln w="57150">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42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C3D49DCB-18B1-F1A6-DC10-D7114DD0EF62}"/>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12465" b="12465"/>
          <a:stretch/>
        </p:blipFill>
        <p:spPr/>
      </p:pic>
      <p:sp>
        <p:nvSpPr>
          <p:cNvPr id="3" name="Otsikko 2">
            <a:extLst>
              <a:ext uri="{FF2B5EF4-FFF2-40B4-BE49-F238E27FC236}">
                <a16:creationId xmlns:a16="http://schemas.microsoft.com/office/drawing/2014/main" id="{669E972A-214A-F0B8-CE6E-D7E56F7CC54F}"/>
              </a:ext>
            </a:extLst>
          </p:cNvPr>
          <p:cNvSpPr>
            <a:spLocks noGrp="1"/>
          </p:cNvSpPr>
          <p:nvPr>
            <p:ph type="title"/>
          </p:nvPr>
        </p:nvSpPr>
        <p:spPr>
          <a:xfrm>
            <a:off x="467020" y="1032288"/>
            <a:ext cx="6768752" cy="5294372"/>
          </a:xfrm>
        </p:spPr>
        <p:txBody>
          <a:bodyPr>
            <a:normAutofit/>
          </a:bodyPr>
          <a:lstStyle/>
          <a:p>
            <a:pPr algn="ctr"/>
            <a:r>
              <a:rPr lang="fi-FI" sz="9600" dirty="0"/>
              <a:t>TAUKO</a:t>
            </a:r>
            <a:br>
              <a:rPr lang="fi-FI" dirty="0"/>
            </a:br>
            <a:br>
              <a:rPr lang="fi-FI" dirty="0"/>
            </a:br>
            <a:r>
              <a:rPr lang="fi-FI" dirty="0"/>
              <a:t>jatketaan </a:t>
            </a:r>
            <a:r>
              <a:rPr lang="fi-FI" dirty="0" err="1"/>
              <a:t>xx.xx</a:t>
            </a:r>
            <a:endParaRPr lang="fi-FI" dirty="0"/>
          </a:p>
        </p:txBody>
      </p:sp>
    </p:spTree>
    <p:extLst>
      <p:ext uri="{BB962C8B-B14F-4D97-AF65-F5344CB8AC3E}">
        <p14:creationId xmlns:p14="http://schemas.microsoft.com/office/powerpoint/2010/main" val="1878018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1F5F630-EAB3-F473-F2BC-F927E114765A}"/>
              </a:ext>
            </a:extLst>
          </p:cNvPr>
          <p:cNvSpPr>
            <a:spLocks noGrp="1"/>
          </p:cNvSpPr>
          <p:nvPr>
            <p:ph type="title"/>
          </p:nvPr>
        </p:nvSpPr>
        <p:spPr/>
        <p:txBody>
          <a:bodyPr>
            <a:noAutofit/>
          </a:bodyPr>
          <a:lstStyle/>
          <a:p>
            <a:r>
              <a:rPr lang="fi-FI" dirty="0"/>
              <a:t>Osa 2: </a:t>
            </a:r>
            <a:br>
              <a:rPr lang="fi-FI" dirty="0"/>
            </a:br>
            <a:r>
              <a:rPr lang="fi-FI" b="1" dirty="0"/>
              <a:t>Ilmastotyön </a:t>
            </a:r>
            <a:r>
              <a:rPr lang="fi-FI" b="1" dirty="0" err="1"/>
              <a:t>hankkeistaminen</a:t>
            </a:r>
            <a:endParaRPr lang="fi-FI" dirty="0"/>
          </a:p>
        </p:txBody>
      </p:sp>
    </p:spTree>
    <p:extLst>
      <p:ext uri="{BB962C8B-B14F-4D97-AF65-F5344CB8AC3E}">
        <p14:creationId xmlns:p14="http://schemas.microsoft.com/office/powerpoint/2010/main" val="3890826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342D5D96-4139-F185-6775-5B797A1087FE}"/>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l="-11034" t="7787" r="11034" b="7787"/>
          <a:stretch/>
        </p:blipFill>
        <p:spPr>
          <a:xfrm>
            <a:off x="6972000" y="0"/>
            <a:ext cx="5220000" cy="6858000"/>
          </a:xfrm>
        </p:spPr>
      </p:pic>
      <p:sp>
        <p:nvSpPr>
          <p:cNvPr id="3" name="Otsikko 2">
            <a:extLst>
              <a:ext uri="{FF2B5EF4-FFF2-40B4-BE49-F238E27FC236}">
                <a16:creationId xmlns:a16="http://schemas.microsoft.com/office/drawing/2014/main" id="{396C0C42-CB90-775F-9B9E-0B2B32FD4251}"/>
              </a:ext>
            </a:extLst>
          </p:cNvPr>
          <p:cNvSpPr>
            <a:spLocks noGrp="1"/>
          </p:cNvSpPr>
          <p:nvPr>
            <p:ph type="title"/>
          </p:nvPr>
        </p:nvSpPr>
        <p:spPr/>
        <p:txBody>
          <a:bodyPr/>
          <a:lstStyle/>
          <a:p>
            <a:r>
              <a:rPr lang="fi-FI" b="1" dirty="0"/>
              <a:t>Ilmastotyön </a:t>
            </a:r>
            <a:r>
              <a:rPr lang="fi-FI" b="1" dirty="0" err="1"/>
              <a:t>hankkeistaminen</a:t>
            </a:r>
            <a:endParaRPr lang="fi-FI" dirty="0"/>
          </a:p>
        </p:txBody>
      </p:sp>
      <p:sp>
        <p:nvSpPr>
          <p:cNvPr id="4" name="Tekstin paikkamerkki 3">
            <a:extLst>
              <a:ext uri="{FF2B5EF4-FFF2-40B4-BE49-F238E27FC236}">
                <a16:creationId xmlns:a16="http://schemas.microsoft.com/office/drawing/2014/main" id="{6D80026C-0E83-BAED-5B4F-17CA2DEEAE4F}"/>
              </a:ext>
            </a:extLst>
          </p:cNvPr>
          <p:cNvSpPr>
            <a:spLocks noGrp="1"/>
          </p:cNvSpPr>
          <p:nvPr>
            <p:ph type="body" sz="quarter" idx="13"/>
          </p:nvPr>
        </p:nvSpPr>
        <p:spPr/>
        <p:txBody>
          <a:bodyPr>
            <a:normAutofit fontScale="85000" lnSpcReduction="20000"/>
          </a:bodyPr>
          <a:lstStyle/>
          <a:p>
            <a:pPr marL="0" indent="0">
              <a:buNone/>
            </a:pPr>
            <a:r>
              <a:rPr lang="fi-FI" dirty="0"/>
              <a:t>Pohjana edellisen työpajan toimenpidekortit + juuri tehdyt vuosikellot</a:t>
            </a:r>
          </a:p>
          <a:p>
            <a:r>
              <a:rPr lang="fi-FI" dirty="0"/>
              <a:t>Pysytään teemakohtaisissa ryhmissä</a:t>
            </a:r>
          </a:p>
          <a:p>
            <a:r>
              <a:rPr lang="fi-FI" dirty="0"/>
              <a:t>Tarkoituksena saada jatkokehitettyä toimenpideideoista hankeideoita</a:t>
            </a:r>
          </a:p>
          <a:p>
            <a:r>
              <a:rPr lang="fi-FI" dirty="0"/>
              <a:t>Tavoitteena 3 hankeideaa per teema (10 min per idea)</a:t>
            </a:r>
          </a:p>
          <a:p>
            <a:r>
              <a:rPr lang="fi-FI" dirty="0"/>
              <a:t>Tulos: useamman toimenpiteet ”hankepankki”</a:t>
            </a:r>
          </a:p>
          <a:p>
            <a:pPr marL="0" indent="0">
              <a:buNone/>
            </a:pPr>
            <a:endParaRPr lang="fi-FI" dirty="0"/>
          </a:p>
          <a:p>
            <a:pPr marL="0" indent="0">
              <a:buNone/>
            </a:pPr>
            <a:r>
              <a:rPr lang="fi-FI" dirty="0"/>
              <a:t>Aikaa 30 min</a:t>
            </a:r>
          </a:p>
          <a:p>
            <a:pPr marL="0" indent="0">
              <a:buNone/>
            </a:pPr>
            <a:endParaRPr lang="fi-FI" dirty="0"/>
          </a:p>
          <a:p>
            <a:pPr marL="0" indent="0">
              <a:buNone/>
            </a:pPr>
            <a:r>
              <a:rPr lang="fi-FI" dirty="0"/>
              <a:t>Lopuksi jokainen ryhmä esittelee yhden tuotoksensa minuutissa</a:t>
            </a:r>
          </a:p>
        </p:txBody>
      </p:sp>
    </p:spTree>
    <p:extLst>
      <p:ext uri="{BB962C8B-B14F-4D97-AF65-F5344CB8AC3E}">
        <p14:creationId xmlns:p14="http://schemas.microsoft.com/office/powerpoint/2010/main" val="1087613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F353B288-0EDD-0F2A-16F8-08E1055E1228}"/>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l="35067" r="35067"/>
          <a:stretch>
            <a:fillRect/>
          </a:stretch>
        </p:blipFill>
        <p:spPr/>
      </p:pic>
      <p:sp>
        <p:nvSpPr>
          <p:cNvPr id="4" name="Otsikko 3">
            <a:extLst>
              <a:ext uri="{FF2B5EF4-FFF2-40B4-BE49-F238E27FC236}">
                <a16:creationId xmlns:a16="http://schemas.microsoft.com/office/drawing/2014/main" id="{EA5D1254-11D1-80BC-5ECF-45263A9BDD1E}"/>
              </a:ext>
            </a:extLst>
          </p:cNvPr>
          <p:cNvSpPr>
            <a:spLocks noGrp="1"/>
          </p:cNvSpPr>
          <p:nvPr>
            <p:ph type="title"/>
          </p:nvPr>
        </p:nvSpPr>
        <p:spPr/>
        <p:txBody>
          <a:bodyPr/>
          <a:lstStyle/>
          <a:p>
            <a:r>
              <a:rPr lang="fi-FI" dirty="0"/>
              <a:t>Mistä hakea tietoa</a:t>
            </a:r>
          </a:p>
        </p:txBody>
      </p:sp>
      <p:sp>
        <p:nvSpPr>
          <p:cNvPr id="5" name="Tekstin paikkamerkki 4">
            <a:extLst>
              <a:ext uri="{FF2B5EF4-FFF2-40B4-BE49-F238E27FC236}">
                <a16:creationId xmlns:a16="http://schemas.microsoft.com/office/drawing/2014/main" id="{96E5FF4F-8835-81F5-C146-CB1D85D04CE7}"/>
              </a:ext>
            </a:extLst>
          </p:cNvPr>
          <p:cNvSpPr>
            <a:spLocks noGrp="1"/>
          </p:cNvSpPr>
          <p:nvPr>
            <p:ph type="body" sz="quarter" idx="13"/>
          </p:nvPr>
        </p:nvSpPr>
        <p:spPr/>
        <p:txBody>
          <a:bodyPr>
            <a:normAutofit fontScale="92500"/>
          </a:bodyPr>
          <a:lstStyle/>
          <a:p>
            <a:r>
              <a:rPr lang="fi-FI" dirty="0">
                <a:hlinkClick r:id="rId4"/>
              </a:rPr>
              <a:t>Uudenmaan liiton hankeideaseinä</a:t>
            </a:r>
            <a:endParaRPr lang="fi-FI" dirty="0"/>
          </a:p>
          <a:p>
            <a:r>
              <a:rPr lang="fi-FI" dirty="0"/>
              <a:t>Rakennerahastot.fi</a:t>
            </a:r>
          </a:p>
          <a:p>
            <a:r>
              <a:rPr lang="fi-FI" dirty="0"/>
              <a:t>” EU:n alue- ja rakennepolitiikan ohjelmien verkkopalvelu”</a:t>
            </a:r>
          </a:p>
          <a:p>
            <a:pPr lvl="1"/>
            <a:r>
              <a:rPr lang="fi-FI" dirty="0">
                <a:hlinkClick r:id="rId5"/>
              </a:rPr>
              <a:t>Interreg-ohjelmat</a:t>
            </a:r>
            <a:r>
              <a:rPr lang="fi-FI" dirty="0"/>
              <a:t> (rajat ylittävä yhteistyö)</a:t>
            </a:r>
          </a:p>
          <a:p>
            <a:pPr lvl="1"/>
            <a:r>
              <a:rPr lang="fi-FI" dirty="0">
                <a:hlinkClick r:id="rId6"/>
              </a:rPr>
              <a:t>Etelä-Suomen rahoitusinstrumentit </a:t>
            </a:r>
            <a:endParaRPr lang="fi-FI" dirty="0"/>
          </a:p>
          <a:p>
            <a:r>
              <a:rPr lang="fi-FI" dirty="0">
                <a:hlinkClick r:id="rId7"/>
              </a:rPr>
              <a:t>Business Finland EU-rahoitusneuvonta</a:t>
            </a:r>
            <a:endParaRPr lang="fi-FI" dirty="0"/>
          </a:p>
          <a:p>
            <a:pPr lvl="1"/>
            <a:r>
              <a:rPr lang="fi-FI" dirty="0"/>
              <a:t>Joka ohjelmalla oma substanssiasiantuntija</a:t>
            </a:r>
            <a:br>
              <a:rPr lang="fi-FI" dirty="0"/>
            </a:br>
            <a:endParaRPr lang="fi-FI" dirty="0"/>
          </a:p>
          <a:p>
            <a:r>
              <a:rPr lang="fi-FI" dirty="0"/>
              <a:t>Ohjelmien omat manuaalit ja ohjausdokumentit </a:t>
            </a:r>
          </a:p>
          <a:p>
            <a:pPr lvl="1"/>
            <a:r>
              <a:rPr lang="fi-FI" dirty="0"/>
              <a:t>Löytyy heidän nettisivuiltaan/googlaamalla</a:t>
            </a:r>
          </a:p>
          <a:p>
            <a:endParaRPr lang="fi-FI" dirty="0"/>
          </a:p>
          <a:p>
            <a:endParaRPr lang="fi-FI" dirty="0"/>
          </a:p>
        </p:txBody>
      </p:sp>
    </p:spTree>
    <p:extLst>
      <p:ext uri="{BB962C8B-B14F-4D97-AF65-F5344CB8AC3E}">
        <p14:creationId xmlns:p14="http://schemas.microsoft.com/office/powerpoint/2010/main" val="2390562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5691D33B-5ADD-AFF1-4629-C9CB6EC3B44A}"/>
              </a:ext>
              <a:ext uri="{C183D7F6-B498-43B3-948B-1728B52AA6E4}">
                <adec:decorative xmlns:adec="http://schemas.microsoft.com/office/drawing/2017/decorative" val="1"/>
              </a:ext>
            </a:extLst>
          </p:cNvPr>
          <p:cNvGrpSpPr/>
          <p:nvPr/>
        </p:nvGrpSpPr>
        <p:grpSpPr>
          <a:xfrm rot="18900000">
            <a:off x="2422480" y="-854105"/>
            <a:ext cx="6462987" cy="7430995"/>
            <a:chOff x="1086774" y="68681"/>
            <a:chExt cx="5257505" cy="6044959"/>
          </a:xfrm>
        </p:grpSpPr>
        <p:grpSp>
          <p:nvGrpSpPr>
            <p:cNvPr id="7" name="Ryhmä 6">
              <a:extLst>
                <a:ext uri="{FF2B5EF4-FFF2-40B4-BE49-F238E27FC236}">
                  <a16:creationId xmlns:a16="http://schemas.microsoft.com/office/drawing/2014/main" id="{7C99D0AF-F424-1C02-AB2A-2595C652A3CC}"/>
                </a:ext>
              </a:extLst>
            </p:cNvPr>
            <p:cNvGrpSpPr/>
            <p:nvPr/>
          </p:nvGrpSpPr>
          <p:grpSpPr>
            <a:xfrm rot="8100000">
              <a:off x="1086774" y="1085673"/>
              <a:ext cx="5027351" cy="5027967"/>
              <a:chOff x="359656" y="359656"/>
              <a:chExt cx="6480000" cy="6480794"/>
            </a:xfrm>
            <a:gradFill flip="none" rotWithShape="1">
              <a:gsLst>
                <a:gs pos="0">
                  <a:srgbClr val="17A2D2"/>
                </a:gs>
                <a:gs pos="100000">
                  <a:srgbClr val="78B424">
                    <a:lumMod val="100000"/>
                  </a:srgbClr>
                </a:gs>
                <a:gs pos="100000">
                  <a:srgbClr val="81BA32">
                    <a:shade val="100000"/>
                    <a:satMod val="115000"/>
                  </a:srgbClr>
                </a:gs>
              </a:gsLst>
              <a:path path="circle">
                <a:fillToRect l="100000" b="100000"/>
              </a:path>
              <a:tileRect t="-100000" r="-100000"/>
            </a:gradFill>
          </p:grpSpPr>
          <p:sp>
            <p:nvSpPr>
              <p:cNvPr id="15" name="Suorakulmio 14" descr="Kaavio, johon täytetään idea, tavoitteet, ehdotetut toteuttajat, toimet, idean kirjoittajat, tarve">
                <a:extLst>
                  <a:ext uri="{FF2B5EF4-FFF2-40B4-BE49-F238E27FC236}">
                    <a16:creationId xmlns:a16="http://schemas.microsoft.com/office/drawing/2014/main" id="{E834ACE9-7DCD-3AF8-14B3-87E18079ABAE}"/>
                  </a:ext>
                </a:extLst>
              </p:cNvPr>
              <p:cNvSpPr/>
              <p:nvPr/>
            </p:nvSpPr>
            <p:spPr>
              <a:xfrm>
                <a:off x="359656" y="360450"/>
                <a:ext cx="6480000" cy="6480000"/>
              </a:xfrm>
              <a:prstGeom prst="rect">
                <a:avLst/>
              </a:prstGeom>
              <a:noFill/>
              <a:ln w="19050">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sz="1013" dirty="0"/>
              </a:p>
            </p:txBody>
          </p:sp>
          <p:cxnSp>
            <p:nvCxnSpPr>
              <p:cNvPr id="16" name="Suora yhdysviiva 15">
                <a:extLst>
                  <a:ext uri="{FF2B5EF4-FFF2-40B4-BE49-F238E27FC236}">
                    <a16:creationId xmlns:a16="http://schemas.microsoft.com/office/drawing/2014/main" id="{BC0265AC-1E9F-C8B1-7430-C512573E9A3A}"/>
                  </a:ext>
                </a:extLst>
              </p:cNvPr>
              <p:cNvCxnSpPr>
                <a:cxnSpLocks/>
              </p:cNvCxnSpPr>
              <p:nvPr/>
            </p:nvCxnSpPr>
            <p:spPr>
              <a:xfrm>
                <a:off x="359656" y="2519657"/>
                <a:ext cx="6480000" cy="0"/>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7" name="Suora yhdysviiva 16">
                <a:extLst>
                  <a:ext uri="{FF2B5EF4-FFF2-40B4-BE49-F238E27FC236}">
                    <a16:creationId xmlns:a16="http://schemas.microsoft.com/office/drawing/2014/main" id="{3837EBD8-BF29-2D70-DD40-C90747918658}"/>
                  </a:ext>
                </a:extLst>
              </p:cNvPr>
              <p:cNvCxnSpPr>
                <a:cxnSpLocks/>
              </p:cNvCxnSpPr>
              <p:nvPr/>
            </p:nvCxnSpPr>
            <p:spPr>
              <a:xfrm rot="5400000">
                <a:off x="1439657" y="3600450"/>
                <a:ext cx="6480000" cy="0"/>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8" name="Suora yhdysviiva 17">
                <a:extLst>
                  <a:ext uri="{FF2B5EF4-FFF2-40B4-BE49-F238E27FC236}">
                    <a16:creationId xmlns:a16="http://schemas.microsoft.com/office/drawing/2014/main" id="{63D9814F-9471-EEE4-C47A-DB468BF79F9A}"/>
                  </a:ext>
                </a:extLst>
              </p:cNvPr>
              <p:cNvCxnSpPr>
                <a:cxnSpLocks/>
              </p:cNvCxnSpPr>
              <p:nvPr/>
            </p:nvCxnSpPr>
            <p:spPr>
              <a:xfrm>
                <a:off x="4679657" y="4679657"/>
                <a:ext cx="2159999" cy="0"/>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9" name="Suora yhdysviiva 18">
                <a:extLst>
                  <a:ext uri="{FF2B5EF4-FFF2-40B4-BE49-F238E27FC236}">
                    <a16:creationId xmlns:a16="http://schemas.microsoft.com/office/drawing/2014/main" id="{30B73EC5-AD39-F1B5-8612-CB61E37D2C2C}"/>
                  </a:ext>
                </a:extLst>
              </p:cNvPr>
              <p:cNvCxnSpPr>
                <a:cxnSpLocks/>
              </p:cNvCxnSpPr>
              <p:nvPr/>
            </p:nvCxnSpPr>
            <p:spPr>
              <a:xfrm>
                <a:off x="2519657" y="359656"/>
                <a:ext cx="0" cy="2160001"/>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grpSp>
        <p:sp>
          <p:nvSpPr>
            <p:cNvPr id="8" name="Tekstiruutu 7">
              <a:extLst>
                <a:ext uri="{FF2B5EF4-FFF2-40B4-BE49-F238E27FC236}">
                  <a16:creationId xmlns:a16="http://schemas.microsoft.com/office/drawing/2014/main" id="{A48D764D-2E75-EB62-D77A-2C716AF4CB68}"/>
                </a:ext>
              </a:extLst>
            </p:cNvPr>
            <p:cNvSpPr txBox="1"/>
            <p:nvPr/>
          </p:nvSpPr>
          <p:spPr>
            <a:xfrm rot="2700000">
              <a:off x="3065278" y="573703"/>
              <a:ext cx="1800692" cy="790647"/>
            </a:xfrm>
            <a:prstGeom prst="rect">
              <a:avLst/>
            </a:prstGeom>
            <a:noFill/>
          </p:spPr>
          <p:txBody>
            <a:bodyPr wrap="square" rtlCol="0">
              <a:spAutoFit/>
            </a:bodyPr>
            <a:lstStyle/>
            <a:p>
              <a:r>
                <a:rPr lang="fi-FI" sz="5716" b="1" dirty="0">
                  <a:latin typeface="Titillium Web" panose="00000500000000000000" pitchFamily="2" charset="0"/>
                </a:rPr>
                <a:t>IDEA</a:t>
              </a:r>
            </a:p>
          </p:txBody>
        </p:sp>
        <p:sp>
          <p:nvSpPr>
            <p:cNvPr id="9" name="Tekstiruutu 8">
              <a:extLst>
                <a:ext uri="{FF2B5EF4-FFF2-40B4-BE49-F238E27FC236}">
                  <a16:creationId xmlns:a16="http://schemas.microsoft.com/office/drawing/2014/main" id="{380500B9-892B-25DC-9EF9-835948DC662B}"/>
                </a:ext>
              </a:extLst>
            </p:cNvPr>
            <p:cNvSpPr txBox="1"/>
            <p:nvPr/>
          </p:nvSpPr>
          <p:spPr>
            <a:xfrm rot="2700000">
              <a:off x="952921" y="2785569"/>
              <a:ext cx="918227" cy="242129"/>
            </a:xfrm>
            <a:prstGeom prst="rect">
              <a:avLst/>
            </a:prstGeom>
            <a:noFill/>
          </p:spPr>
          <p:txBody>
            <a:bodyPr wrap="square" rtlCol="0">
              <a:spAutoFit/>
            </a:bodyPr>
            <a:lstStyle/>
            <a:p>
              <a:r>
                <a:rPr lang="fi-FI" sz="1334" b="1" dirty="0">
                  <a:latin typeface="Titillium Web" panose="00000500000000000000" pitchFamily="2" charset="0"/>
                </a:rPr>
                <a:t>TOIMET</a:t>
              </a:r>
              <a:endParaRPr lang="fi-FI" sz="1524" b="1" dirty="0">
                <a:latin typeface="Titillium Web" panose="00000500000000000000" pitchFamily="2" charset="0"/>
              </a:endParaRPr>
            </a:p>
          </p:txBody>
        </p:sp>
        <p:sp>
          <p:nvSpPr>
            <p:cNvPr id="10" name="Tekstiruutu 9">
              <a:extLst>
                <a:ext uri="{FF2B5EF4-FFF2-40B4-BE49-F238E27FC236}">
                  <a16:creationId xmlns:a16="http://schemas.microsoft.com/office/drawing/2014/main" id="{2F26E2CB-6BBC-87A7-EFE6-DEBEC9662AFD}"/>
                </a:ext>
              </a:extLst>
            </p:cNvPr>
            <p:cNvSpPr txBox="1"/>
            <p:nvPr/>
          </p:nvSpPr>
          <p:spPr>
            <a:xfrm rot="2700000">
              <a:off x="5660251" y="2836499"/>
              <a:ext cx="1125927" cy="242129"/>
            </a:xfrm>
            <a:prstGeom prst="rect">
              <a:avLst/>
            </a:prstGeom>
            <a:noFill/>
          </p:spPr>
          <p:txBody>
            <a:bodyPr wrap="square" rtlCol="0">
              <a:spAutoFit/>
            </a:bodyPr>
            <a:lstStyle/>
            <a:p>
              <a:r>
                <a:rPr lang="fi-FI" sz="1334" b="1" dirty="0">
                  <a:latin typeface="Titillium Web" panose="00000500000000000000" pitchFamily="2" charset="0"/>
                </a:rPr>
                <a:t>TAVOITTEET</a:t>
              </a:r>
              <a:endParaRPr lang="fi-FI" sz="1524" b="1" dirty="0">
                <a:latin typeface="Titillium Web" panose="00000500000000000000" pitchFamily="2" charset="0"/>
              </a:endParaRPr>
            </a:p>
          </p:txBody>
        </p:sp>
        <p:sp>
          <p:nvSpPr>
            <p:cNvPr id="11" name="Tekstiruutu 10">
              <a:extLst>
                <a:ext uri="{FF2B5EF4-FFF2-40B4-BE49-F238E27FC236}">
                  <a16:creationId xmlns:a16="http://schemas.microsoft.com/office/drawing/2014/main" id="{6E30A0D6-547A-D80F-596F-7B4AB8142BBE}"/>
                </a:ext>
              </a:extLst>
            </p:cNvPr>
            <p:cNvSpPr txBox="1"/>
            <p:nvPr/>
          </p:nvSpPr>
          <p:spPr>
            <a:xfrm rot="2700000">
              <a:off x="2062425" y="3971986"/>
              <a:ext cx="1002874" cy="409146"/>
            </a:xfrm>
            <a:prstGeom prst="rect">
              <a:avLst/>
            </a:prstGeom>
            <a:noFill/>
          </p:spPr>
          <p:txBody>
            <a:bodyPr wrap="square" rtlCol="0">
              <a:spAutoFit/>
            </a:bodyPr>
            <a:lstStyle/>
            <a:p>
              <a:r>
                <a:rPr lang="fi-FI" sz="1334" b="1" dirty="0">
                  <a:latin typeface="Titillium Web" panose="00000500000000000000" pitchFamily="2" charset="0"/>
                </a:rPr>
                <a:t>IDEAN</a:t>
              </a:r>
              <a:br>
                <a:rPr lang="fi-FI" sz="1334" b="1" dirty="0">
                  <a:latin typeface="Titillium Web" panose="00000500000000000000" pitchFamily="2" charset="0"/>
                </a:rPr>
              </a:br>
              <a:r>
                <a:rPr lang="fi-FI" sz="1334" b="1" dirty="0">
                  <a:latin typeface="Titillium Web" panose="00000500000000000000" pitchFamily="2" charset="0"/>
                </a:rPr>
                <a:t>KIRJOITTAJAT</a:t>
              </a:r>
              <a:endParaRPr lang="fi-FI" sz="1524" b="1" dirty="0">
                <a:latin typeface="Titillium Web" panose="00000500000000000000" pitchFamily="2" charset="0"/>
              </a:endParaRPr>
            </a:p>
          </p:txBody>
        </p:sp>
        <p:sp>
          <p:nvSpPr>
            <p:cNvPr id="12" name="Tekstiruutu 11">
              <a:extLst>
                <a:ext uri="{FF2B5EF4-FFF2-40B4-BE49-F238E27FC236}">
                  <a16:creationId xmlns:a16="http://schemas.microsoft.com/office/drawing/2014/main" id="{974991F5-4B4B-2728-99BF-89815FD99D1B}"/>
                </a:ext>
              </a:extLst>
            </p:cNvPr>
            <p:cNvSpPr txBox="1"/>
            <p:nvPr/>
          </p:nvSpPr>
          <p:spPr>
            <a:xfrm rot="2700000">
              <a:off x="4437840" y="3973800"/>
              <a:ext cx="1033976" cy="409146"/>
            </a:xfrm>
            <a:prstGeom prst="rect">
              <a:avLst/>
            </a:prstGeom>
            <a:noFill/>
          </p:spPr>
          <p:txBody>
            <a:bodyPr wrap="square" rtlCol="0">
              <a:spAutoFit/>
            </a:bodyPr>
            <a:lstStyle/>
            <a:p>
              <a:r>
                <a:rPr lang="fi-FI" sz="1334" b="1" dirty="0">
                  <a:latin typeface="Titillium Web" panose="00000500000000000000" pitchFamily="2" charset="0"/>
                </a:rPr>
                <a:t>EHDOTETUT</a:t>
              </a:r>
              <a:br>
                <a:rPr lang="fi-FI" sz="1334" b="1" dirty="0">
                  <a:latin typeface="Titillium Web" panose="00000500000000000000" pitchFamily="2" charset="0"/>
                </a:rPr>
              </a:br>
              <a:r>
                <a:rPr lang="fi-FI" sz="1334" b="1" dirty="0">
                  <a:latin typeface="Titillium Web" panose="00000500000000000000" pitchFamily="2" charset="0"/>
                </a:rPr>
                <a:t>TOTEUTTAJAT</a:t>
              </a:r>
              <a:endParaRPr lang="fi-FI" sz="1524" b="1" dirty="0">
                <a:latin typeface="Titillium Web" panose="00000500000000000000" pitchFamily="2" charset="0"/>
              </a:endParaRPr>
            </a:p>
          </p:txBody>
        </p:sp>
        <p:sp>
          <p:nvSpPr>
            <p:cNvPr id="13" name="Tekstiruutu 12">
              <a:extLst>
                <a:ext uri="{FF2B5EF4-FFF2-40B4-BE49-F238E27FC236}">
                  <a16:creationId xmlns:a16="http://schemas.microsoft.com/office/drawing/2014/main" id="{33068F59-E0AD-E7F1-0815-D7D5BC275F80}"/>
                </a:ext>
              </a:extLst>
            </p:cNvPr>
            <p:cNvSpPr txBox="1"/>
            <p:nvPr/>
          </p:nvSpPr>
          <p:spPr>
            <a:xfrm rot="2700000">
              <a:off x="3287312" y="5229052"/>
              <a:ext cx="1136413" cy="242129"/>
            </a:xfrm>
            <a:prstGeom prst="rect">
              <a:avLst/>
            </a:prstGeom>
            <a:noFill/>
          </p:spPr>
          <p:txBody>
            <a:bodyPr wrap="square" rtlCol="0">
              <a:spAutoFit/>
            </a:bodyPr>
            <a:lstStyle/>
            <a:p>
              <a:r>
                <a:rPr lang="fi-FI" sz="1334" b="1" dirty="0">
                  <a:latin typeface="Titillium Web" panose="00000500000000000000" pitchFamily="2" charset="0"/>
                </a:rPr>
                <a:t>TARVE</a:t>
              </a:r>
              <a:endParaRPr lang="fi-FI" sz="1524" b="1" dirty="0">
                <a:latin typeface="Titillium Web" panose="00000500000000000000" pitchFamily="2" charset="0"/>
              </a:endParaRPr>
            </a:p>
          </p:txBody>
        </p:sp>
      </p:grpSp>
      <p:sp>
        <p:nvSpPr>
          <p:cNvPr id="2" name="Otsikko 1">
            <a:extLst>
              <a:ext uri="{FF2B5EF4-FFF2-40B4-BE49-F238E27FC236}">
                <a16:creationId xmlns:a16="http://schemas.microsoft.com/office/drawing/2014/main" id="{4350D4DF-75F1-8BE4-6A7D-A419476D7397}"/>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Ideakortin pohja</a:t>
            </a:r>
          </a:p>
        </p:txBody>
      </p:sp>
    </p:spTree>
    <p:extLst>
      <p:ext uri="{BB962C8B-B14F-4D97-AF65-F5344CB8AC3E}">
        <p14:creationId xmlns:p14="http://schemas.microsoft.com/office/powerpoint/2010/main" val="679244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F60461-6BFA-7BD5-9880-B6BC4244EAAC}"/>
              </a:ext>
            </a:extLst>
          </p:cNvPr>
          <p:cNvSpPr>
            <a:spLocks noGrp="1"/>
          </p:cNvSpPr>
          <p:nvPr>
            <p:ph type="title"/>
          </p:nvPr>
        </p:nvSpPr>
        <p:spPr/>
        <p:txBody>
          <a:bodyPr/>
          <a:lstStyle/>
          <a:p>
            <a:pPr marL="0" indent="0">
              <a:lnSpc>
                <a:spcPct val="150000"/>
              </a:lnSpc>
              <a:buNone/>
            </a:pPr>
            <a:r>
              <a:rPr lang="fi-FI" sz="5400" b="1" dirty="0"/>
              <a:t>Osa 3: Seuraavat askeleet</a:t>
            </a:r>
          </a:p>
        </p:txBody>
      </p:sp>
    </p:spTree>
    <p:extLst>
      <p:ext uri="{BB962C8B-B14F-4D97-AF65-F5344CB8AC3E}">
        <p14:creationId xmlns:p14="http://schemas.microsoft.com/office/powerpoint/2010/main" val="291176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n paikkamerkki 16">
            <a:extLst>
              <a:ext uri="{FF2B5EF4-FFF2-40B4-BE49-F238E27FC236}">
                <a16:creationId xmlns:a16="http://schemas.microsoft.com/office/drawing/2014/main" id="{CA452EB8-ACDE-CA2C-5692-11C5DD784915}"/>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723" b="723"/>
          <a:stretch/>
        </p:blipFill>
        <p:spPr>
          <a:xfrm>
            <a:off x="0" y="0"/>
            <a:ext cx="5220000" cy="6858000"/>
          </a:xfrm>
        </p:spPr>
      </p:pic>
      <p:sp>
        <p:nvSpPr>
          <p:cNvPr id="6" name="Otsikko 5">
            <a:extLst>
              <a:ext uri="{FF2B5EF4-FFF2-40B4-BE49-F238E27FC236}">
                <a16:creationId xmlns:a16="http://schemas.microsoft.com/office/drawing/2014/main" id="{F8E65248-6DD7-0061-3A4F-084EA7E1C522}"/>
              </a:ext>
            </a:extLst>
          </p:cNvPr>
          <p:cNvSpPr>
            <a:spLocks noGrp="1"/>
          </p:cNvSpPr>
          <p:nvPr>
            <p:ph type="title"/>
          </p:nvPr>
        </p:nvSpPr>
        <p:spPr/>
        <p:txBody>
          <a:bodyPr/>
          <a:lstStyle/>
          <a:p>
            <a:r>
              <a:rPr lang="fi-FI" dirty="0"/>
              <a:t>Mitä seuraavaksi?</a:t>
            </a:r>
          </a:p>
        </p:txBody>
      </p:sp>
      <p:sp>
        <p:nvSpPr>
          <p:cNvPr id="7" name="Tekstin paikkamerkki 6">
            <a:extLst>
              <a:ext uri="{FF2B5EF4-FFF2-40B4-BE49-F238E27FC236}">
                <a16:creationId xmlns:a16="http://schemas.microsoft.com/office/drawing/2014/main" id="{5EA4C0CE-AC87-1C06-D57F-C339EE3A5359}"/>
              </a:ext>
            </a:extLst>
          </p:cNvPr>
          <p:cNvSpPr>
            <a:spLocks noGrp="1"/>
          </p:cNvSpPr>
          <p:nvPr>
            <p:ph type="body" sz="quarter" idx="13"/>
          </p:nvPr>
        </p:nvSpPr>
        <p:spPr/>
        <p:txBody>
          <a:bodyPr>
            <a:normAutofit fontScale="92500" lnSpcReduction="10000"/>
          </a:bodyPr>
          <a:lstStyle/>
          <a:p>
            <a:pPr marL="0" indent="0">
              <a:buNone/>
            </a:pPr>
            <a:r>
              <a:rPr lang="fi-FI" dirty="0"/>
              <a:t>Ilmastotyö tapahtuu tekemällä – jokaisella vastuu</a:t>
            </a:r>
          </a:p>
          <a:p>
            <a:r>
              <a:rPr lang="fi-FI" dirty="0"/>
              <a:t>Onnistumista helpottaa aktiivinen poikkihallinnollinen viestintä</a:t>
            </a:r>
          </a:p>
          <a:p>
            <a:endParaRPr lang="fi-FI" dirty="0"/>
          </a:p>
          <a:p>
            <a:pPr marL="0" indent="0">
              <a:buNone/>
            </a:pPr>
            <a:r>
              <a:rPr lang="fi-FI" dirty="0"/>
              <a:t>Seuraavaksi tapahtumassa:</a:t>
            </a:r>
          </a:p>
          <a:p>
            <a:r>
              <a:rPr lang="fi-FI" dirty="0">
                <a:highlight>
                  <a:srgbClr val="FFFF00"/>
                </a:highlight>
              </a:rPr>
              <a:t>Lisää tähän kunnan omat</a:t>
            </a:r>
          </a:p>
          <a:p>
            <a:pPr marL="0" indent="0">
              <a:buNone/>
            </a:pPr>
            <a:endParaRPr lang="fi-FI" dirty="0"/>
          </a:p>
          <a:p>
            <a:pPr marL="0" indent="0">
              <a:buNone/>
            </a:pPr>
            <a:r>
              <a:rPr lang="fi-FI" dirty="0"/>
              <a:t>Lähtökeskustelu 10 min</a:t>
            </a:r>
          </a:p>
          <a:p>
            <a:r>
              <a:rPr lang="fi-FI" dirty="0"/>
              <a:t>Mitä me ryhmänä voimme tehdä tänään/tässä kuussa/tänä vuonna ilmastotyön vauhdittamiseksi entisestään?</a:t>
            </a:r>
          </a:p>
          <a:p>
            <a:endParaRPr lang="fi-FI" dirty="0"/>
          </a:p>
        </p:txBody>
      </p:sp>
    </p:spTree>
    <p:extLst>
      <p:ext uri="{BB962C8B-B14F-4D97-AF65-F5344CB8AC3E}">
        <p14:creationId xmlns:p14="http://schemas.microsoft.com/office/powerpoint/2010/main" val="1540726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41208CF-7E91-0113-03B4-B5287C6275BE}"/>
              </a:ext>
            </a:extLst>
          </p:cNvPr>
          <p:cNvSpPr>
            <a:spLocks noGrp="1"/>
          </p:cNvSpPr>
          <p:nvPr>
            <p:ph type="body" sz="quarter" idx="13"/>
          </p:nvPr>
        </p:nvSpPr>
        <p:spPr/>
        <p:txBody>
          <a:bodyPr/>
          <a:lstStyle/>
          <a:p>
            <a:endParaRPr lang="fi-FI"/>
          </a:p>
        </p:txBody>
      </p:sp>
      <p:sp>
        <p:nvSpPr>
          <p:cNvPr id="3" name="Otsikko 2">
            <a:extLst>
              <a:ext uri="{FF2B5EF4-FFF2-40B4-BE49-F238E27FC236}">
                <a16:creationId xmlns:a16="http://schemas.microsoft.com/office/drawing/2014/main" id="{C365BD1E-E3C6-4FBB-8356-AEE3300E01A9}"/>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Kiitokset tästä työpajasta</a:t>
            </a:r>
          </a:p>
        </p:txBody>
      </p:sp>
    </p:spTree>
    <p:extLst>
      <p:ext uri="{BB962C8B-B14F-4D97-AF65-F5344CB8AC3E}">
        <p14:creationId xmlns:p14="http://schemas.microsoft.com/office/powerpoint/2010/main" val="3157957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228F94-71BB-DC5F-CF99-175A79D3B2E7}"/>
              </a:ext>
            </a:extLst>
          </p:cNvPr>
          <p:cNvSpPr>
            <a:spLocks noGrp="1"/>
          </p:cNvSpPr>
          <p:nvPr>
            <p:ph type="title"/>
          </p:nvPr>
        </p:nvSpPr>
        <p:spPr/>
        <p:txBody>
          <a:bodyPr/>
          <a:lstStyle/>
          <a:p>
            <a:r>
              <a:rPr lang="fi-FI" dirty="0"/>
              <a:t>Miten ja millä resursseilla fasilitoida työpajoja?</a:t>
            </a:r>
          </a:p>
        </p:txBody>
      </p:sp>
      <p:sp>
        <p:nvSpPr>
          <p:cNvPr id="5" name="Tekstin paikkamerkki 4">
            <a:extLst>
              <a:ext uri="{FF2B5EF4-FFF2-40B4-BE49-F238E27FC236}">
                <a16:creationId xmlns:a16="http://schemas.microsoft.com/office/drawing/2014/main" id="{C08E12D2-A945-CAA2-3E9F-691799FFC9BC}"/>
              </a:ext>
            </a:extLst>
          </p:cNvPr>
          <p:cNvSpPr>
            <a:spLocks noGrp="1"/>
          </p:cNvSpPr>
          <p:nvPr>
            <p:ph type="body" sz="quarter" idx="13"/>
          </p:nvPr>
        </p:nvSpPr>
        <p:spPr/>
        <p:txBody>
          <a:bodyPr>
            <a:noAutofit/>
          </a:bodyPr>
          <a:lstStyle/>
          <a:p>
            <a:pPr marL="0" indent="0">
              <a:buNone/>
            </a:pPr>
            <a:r>
              <a:rPr lang="fi-FI" sz="1600" i="1" dirty="0"/>
              <a:t>Näiden mitoitusten oletuksena on, että osallistujia työpajoissa on n. 20-30 henkilöä.</a:t>
            </a:r>
          </a:p>
          <a:p>
            <a:r>
              <a:rPr lang="fi-FI" sz="1600" b="1" dirty="0"/>
              <a:t>Työpaja 1</a:t>
            </a:r>
            <a:r>
              <a:rPr lang="fi-FI" sz="1600" dirty="0"/>
              <a:t>: 2 fasilitaattoria</a:t>
            </a:r>
          </a:p>
          <a:p>
            <a:r>
              <a:rPr lang="fi-FI" sz="1600" b="1" dirty="0"/>
              <a:t>Työpaja 2</a:t>
            </a:r>
            <a:r>
              <a:rPr lang="fi-FI" sz="1600" dirty="0"/>
              <a:t>: 2 fasilitaattoria</a:t>
            </a:r>
          </a:p>
          <a:p>
            <a:r>
              <a:rPr lang="fi-FI" sz="1600" b="1" dirty="0"/>
              <a:t>Työpaja 3</a:t>
            </a:r>
            <a:r>
              <a:rPr lang="fi-FI" sz="1600" dirty="0"/>
              <a:t>: 2 fasilitaattoria + jos mahdollista, 1 hankerahoituksen osaaja</a:t>
            </a:r>
          </a:p>
          <a:p>
            <a:pPr marL="0" indent="0">
              <a:buNone/>
            </a:pPr>
            <a:r>
              <a:rPr lang="fi-FI" sz="1600" dirty="0"/>
              <a:t>Fasilitaattori tietää, mitä ja miten tehdään, mutta ei sitä, mitä tuloksia osallistujat tuottavat. Fasilitoinnin rooli on antaa tukea, suuntaa ja esimerkkejä, vastuu itse tekemisestä on osallistujilla. Parhaiten tämä onnistuu sillä, ettei fasilitaattorit istu jatkuvasti pöydissä, vaan seuraavat tilannetta eri ryhmissä ja käyvät välillä varmistamassa, että asiat etenevät haluttuun suuntaan.</a:t>
            </a:r>
          </a:p>
          <a:p>
            <a:pPr marL="0" indent="0">
              <a:buNone/>
            </a:pPr>
            <a:r>
              <a:rPr lang="fi-FI" sz="1600" dirty="0"/>
              <a:t>Jotta kaikki oleellinen tulee dokumentoiduksi, on tärkeää, että osallistujat ryhmissä itse kirjaavat asiat. Työpajan päätteeksi fasilitaattorin kannattaa kuvata kaikki tuotetut materiaalit heti.</a:t>
            </a:r>
          </a:p>
        </p:txBody>
      </p:sp>
      <p:sp>
        <p:nvSpPr>
          <p:cNvPr id="3" name="Dian numeron paikkamerkki 2">
            <a:extLst>
              <a:ext uri="{FF2B5EF4-FFF2-40B4-BE49-F238E27FC236}">
                <a16:creationId xmlns:a16="http://schemas.microsoft.com/office/drawing/2014/main" id="{D373A24A-250E-E2CF-2FAC-34DC5D12FA78}"/>
              </a:ext>
            </a:extLst>
          </p:cNvPr>
          <p:cNvSpPr>
            <a:spLocks noGrp="1"/>
          </p:cNvSpPr>
          <p:nvPr>
            <p:ph type="sldNum" sz="quarter" idx="11"/>
          </p:nvPr>
        </p:nvSpPr>
        <p:spPr/>
        <p:txBody>
          <a:bodyPr/>
          <a:lstStyle/>
          <a:p>
            <a:fld id="{A807F21D-6A63-4E75-89AA-A3F521749085}" type="slidenum">
              <a:rPr lang="fi-FI" smtClean="0"/>
              <a:pPr/>
              <a:t>7</a:t>
            </a:fld>
            <a:endParaRPr lang="fi-FI"/>
          </a:p>
        </p:txBody>
      </p:sp>
      <p:pic>
        <p:nvPicPr>
          <p:cNvPr id="11" name="Kuvan paikkamerkki 10">
            <a:extLst>
              <a:ext uri="{FF2B5EF4-FFF2-40B4-BE49-F238E27FC236}">
                <a16:creationId xmlns:a16="http://schemas.microsoft.com/office/drawing/2014/main" id="{497FD837-0AE3-02DB-51B3-63769F03CC72}"/>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l="24630" r="24630"/>
          <a:stretch>
            <a:fillRect/>
          </a:stretch>
        </p:blipFill>
        <p:spPr/>
      </p:pic>
    </p:spTree>
    <p:extLst>
      <p:ext uri="{BB962C8B-B14F-4D97-AF65-F5344CB8AC3E}">
        <p14:creationId xmlns:p14="http://schemas.microsoft.com/office/powerpoint/2010/main" val="24422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D819C6-1E75-1B53-08C0-34FF01AFD14D}"/>
              </a:ext>
            </a:extLst>
          </p:cNvPr>
          <p:cNvSpPr>
            <a:spLocks noGrp="1"/>
          </p:cNvSpPr>
          <p:nvPr>
            <p:ph type="title"/>
          </p:nvPr>
        </p:nvSpPr>
        <p:spPr>
          <a:xfrm>
            <a:off x="1686764" y="2185018"/>
            <a:ext cx="8818471" cy="2487964"/>
          </a:xfrm>
        </p:spPr>
        <p:txBody>
          <a:bodyPr>
            <a:normAutofit fontScale="90000"/>
          </a:bodyPr>
          <a:lstStyle/>
          <a:p>
            <a:pPr marL="0" indent="0" algn="ctr">
              <a:buNone/>
            </a:pPr>
            <a:r>
              <a:rPr lang="fi-FI" sz="4000" dirty="0" err="1"/>
              <a:t>Huom</a:t>
            </a:r>
            <a:r>
              <a:rPr lang="fi-FI" sz="4000" dirty="0"/>
              <a:t>! Katso diojen muistiinpanoista, minkä kokoisina eri materiaalit kannattaa tulostaa – ja kuinka paljon tulosteita tarvitaan!</a:t>
            </a:r>
          </a:p>
        </p:txBody>
      </p:sp>
      <p:pic>
        <p:nvPicPr>
          <p:cNvPr id="5" name="Kuva 4">
            <a:extLst>
              <a:ext uri="{FF2B5EF4-FFF2-40B4-BE49-F238E27FC236}">
                <a16:creationId xmlns:a16="http://schemas.microsoft.com/office/drawing/2014/main" id="{6F5931DE-4BA1-3A91-55ED-0E57F68E1C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76364">
            <a:off x="815736" y="346867"/>
            <a:ext cx="1742058" cy="1891377"/>
          </a:xfrm>
          <a:prstGeom prst="rect">
            <a:avLst/>
          </a:prstGeom>
        </p:spPr>
      </p:pic>
      <p:pic>
        <p:nvPicPr>
          <p:cNvPr id="9" name="Kuva 8">
            <a:extLst>
              <a:ext uri="{FF2B5EF4-FFF2-40B4-BE49-F238E27FC236}">
                <a16:creationId xmlns:a16="http://schemas.microsoft.com/office/drawing/2014/main" id="{635BF4EA-AA87-279C-F6BA-1329EEB7248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11480">
            <a:off x="9554264" y="4135615"/>
            <a:ext cx="1901943" cy="2080250"/>
          </a:xfrm>
          <a:prstGeom prst="rect">
            <a:avLst/>
          </a:prstGeom>
        </p:spPr>
      </p:pic>
    </p:spTree>
    <p:extLst>
      <p:ext uri="{BB962C8B-B14F-4D97-AF65-F5344CB8AC3E}">
        <p14:creationId xmlns:p14="http://schemas.microsoft.com/office/powerpoint/2010/main" val="3048189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CBDA61-FC37-3083-081E-41F1533D995C}"/>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Kunnan ilmastotavoitteiden sanoittaminen</a:t>
            </a:r>
          </a:p>
        </p:txBody>
      </p:sp>
      <p:pic>
        <p:nvPicPr>
          <p:cNvPr id="3" name="Kuva 2" descr="x on hiilineutraali vuonna c. Kunnan tärkeimmät keinot hiilineutraaliuden saavuttamiseen ovat d, e ja f. Kunnan ilmastotyö tunnetaan onnistumisistaan näissä teemoissa g, h ja i. Täytä kirjainten kohdalle oman kunnan tavoitteet.">
            <a:extLst>
              <a:ext uri="{FF2B5EF4-FFF2-40B4-BE49-F238E27FC236}">
                <a16:creationId xmlns:a16="http://schemas.microsoft.com/office/drawing/2014/main" id="{4ACA4FDC-7150-3DAB-B24D-3E2B64DA91B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0636"/>
          <a:stretch/>
        </p:blipFill>
        <p:spPr>
          <a:xfrm>
            <a:off x="762049" y="1923"/>
            <a:ext cx="10667901" cy="6741031"/>
          </a:xfrm>
          <a:prstGeom prst="rect">
            <a:avLst/>
          </a:prstGeom>
        </p:spPr>
      </p:pic>
    </p:spTree>
    <p:extLst>
      <p:ext uri="{BB962C8B-B14F-4D97-AF65-F5344CB8AC3E}">
        <p14:creationId xmlns:p14="http://schemas.microsoft.com/office/powerpoint/2010/main" val="447295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B46D13-F319-151A-D574-00E85693ADF1}"/>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Ilmastotyön nykytilanteen pohja</a:t>
            </a:r>
          </a:p>
        </p:txBody>
      </p:sp>
      <p:pic>
        <p:nvPicPr>
          <p:cNvPr id="3" name="Kuva 2" descr="Ilmastotyön nykytila, josta viivat eri kohtiin, kuten energia, liikenne, kiertotalous...">
            <a:extLst>
              <a:ext uri="{FF2B5EF4-FFF2-40B4-BE49-F238E27FC236}">
                <a16:creationId xmlns:a16="http://schemas.microsoft.com/office/drawing/2014/main" id="{B9356774-DC1A-B208-0305-BF286AFF3D1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4082" b="12060"/>
          <a:stretch/>
        </p:blipFill>
        <p:spPr>
          <a:xfrm>
            <a:off x="668374" y="594387"/>
            <a:ext cx="10855251" cy="5669225"/>
          </a:xfrm>
          <a:prstGeom prst="rect">
            <a:avLst/>
          </a:prstGeom>
        </p:spPr>
      </p:pic>
    </p:spTree>
    <p:extLst>
      <p:ext uri="{BB962C8B-B14F-4D97-AF65-F5344CB8AC3E}">
        <p14:creationId xmlns:p14="http://schemas.microsoft.com/office/powerpoint/2010/main" val="1501997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Nelikenttä, jossa suuri ja pieni vaikuttavuus, vaikea ja helppo toteuttaa. ">
            <a:extLst>
              <a:ext uri="{FF2B5EF4-FFF2-40B4-BE49-F238E27FC236}">
                <a16:creationId xmlns:a16="http://schemas.microsoft.com/office/drawing/2014/main" id="{D5A50551-CD0A-853D-998E-2FC0444327B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2097" b="2322"/>
          <a:stretch/>
        </p:blipFill>
        <p:spPr>
          <a:xfrm>
            <a:off x="1027416" y="-4366"/>
            <a:ext cx="10153511" cy="6862366"/>
          </a:xfrm>
          <a:prstGeom prst="rect">
            <a:avLst/>
          </a:prstGeom>
        </p:spPr>
      </p:pic>
      <p:sp>
        <p:nvSpPr>
          <p:cNvPr id="2" name="Otsikko 1">
            <a:extLst>
              <a:ext uri="{FF2B5EF4-FFF2-40B4-BE49-F238E27FC236}">
                <a16:creationId xmlns:a16="http://schemas.microsoft.com/office/drawing/2014/main" id="{C327AFA0-9A3F-AB23-B1DB-86260B86A1EA}"/>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Nelikenttäpohja vaikuttavuudelle ja toteutettavuudelle</a:t>
            </a:r>
          </a:p>
        </p:txBody>
      </p:sp>
    </p:spTree>
    <p:extLst>
      <p:ext uri="{BB962C8B-B14F-4D97-AF65-F5344CB8AC3E}">
        <p14:creationId xmlns:p14="http://schemas.microsoft.com/office/powerpoint/2010/main" val="3621364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Toimenpidekortti, jossa on sen nimi ja kuvaus, vastuutahot, tarvittavat resurssit, aikataulu, muuta huomioitavaa sekä visuaalinen kuvaus tai prosessi. Tässä kuvattu kunnan työkoneiden uusimista vähäpäästöisiksi. ">
            <a:extLst>
              <a:ext uri="{FF2B5EF4-FFF2-40B4-BE49-F238E27FC236}">
                <a16:creationId xmlns:a16="http://schemas.microsoft.com/office/drawing/2014/main" id="{D8D51F21-1248-D3DD-895A-184BD4E263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46697" y="-90534"/>
            <a:ext cx="9698606" cy="6858000"/>
          </a:xfrm>
          <a:prstGeom prst="rect">
            <a:avLst/>
          </a:prstGeom>
        </p:spPr>
      </p:pic>
      <p:sp>
        <p:nvSpPr>
          <p:cNvPr id="2" name="Otsikko 1">
            <a:extLst>
              <a:ext uri="{FF2B5EF4-FFF2-40B4-BE49-F238E27FC236}">
                <a16:creationId xmlns:a16="http://schemas.microsoft.com/office/drawing/2014/main" id="{18739D57-9956-54F8-0222-0655C82A0939}"/>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Toimenpidekorttipohja</a:t>
            </a:r>
          </a:p>
        </p:txBody>
      </p:sp>
    </p:spTree>
    <p:extLst>
      <p:ext uri="{BB962C8B-B14F-4D97-AF65-F5344CB8AC3E}">
        <p14:creationId xmlns:p14="http://schemas.microsoft.com/office/powerpoint/2010/main" val="36234024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Aikajana ilmastotyön vuodesta. Vuosineljännekset ja eri kuukaudet mukana. ">
            <a:extLst>
              <a:ext uri="{FF2B5EF4-FFF2-40B4-BE49-F238E27FC236}">
                <a16:creationId xmlns:a16="http://schemas.microsoft.com/office/drawing/2014/main" id="{359536BD-83B5-CBAB-7D1A-F5AAC775E6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46697" y="-102741"/>
            <a:ext cx="9698606" cy="6858000"/>
          </a:xfrm>
          <a:prstGeom prst="rect">
            <a:avLst/>
          </a:prstGeom>
        </p:spPr>
      </p:pic>
      <p:sp>
        <p:nvSpPr>
          <p:cNvPr id="2" name="Otsikko 1">
            <a:extLst>
              <a:ext uri="{FF2B5EF4-FFF2-40B4-BE49-F238E27FC236}">
                <a16:creationId xmlns:a16="http://schemas.microsoft.com/office/drawing/2014/main" id="{2CFD4644-BDD1-FA32-562F-3B9D5EA97894}"/>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Ilmastotyön vuoden tulostettava pohja</a:t>
            </a:r>
          </a:p>
        </p:txBody>
      </p:sp>
    </p:spTree>
    <p:extLst>
      <p:ext uri="{BB962C8B-B14F-4D97-AF65-F5344CB8AC3E}">
        <p14:creationId xmlns:p14="http://schemas.microsoft.com/office/powerpoint/2010/main" val="3343432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descr="Kaavio, johon täytetään idea, tavoitteet, ehdotetut toteuttajat, toimet, idean kirjoittajat, tarve...">
            <a:extLst>
              <a:ext uri="{FF2B5EF4-FFF2-40B4-BE49-F238E27FC236}">
                <a16:creationId xmlns:a16="http://schemas.microsoft.com/office/drawing/2014/main" id="{5691D33B-5ADD-AFF1-4629-C9CB6EC3B44A}"/>
              </a:ext>
            </a:extLst>
          </p:cNvPr>
          <p:cNvGrpSpPr/>
          <p:nvPr/>
        </p:nvGrpSpPr>
        <p:grpSpPr>
          <a:xfrm rot="18900000">
            <a:off x="2422480" y="-854105"/>
            <a:ext cx="6462987" cy="7430995"/>
            <a:chOff x="1086774" y="68681"/>
            <a:chExt cx="5257505" cy="6044959"/>
          </a:xfrm>
        </p:grpSpPr>
        <p:grpSp>
          <p:nvGrpSpPr>
            <p:cNvPr id="7" name="Ryhmä 6">
              <a:extLst>
                <a:ext uri="{FF2B5EF4-FFF2-40B4-BE49-F238E27FC236}">
                  <a16:creationId xmlns:a16="http://schemas.microsoft.com/office/drawing/2014/main" id="{7C99D0AF-F424-1C02-AB2A-2595C652A3CC}"/>
                </a:ext>
              </a:extLst>
            </p:cNvPr>
            <p:cNvGrpSpPr/>
            <p:nvPr/>
          </p:nvGrpSpPr>
          <p:grpSpPr>
            <a:xfrm rot="8100000">
              <a:off x="1086774" y="1085673"/>
              <a:ext cx="5027351" cy="5027967"/>
              <a:chOff x="359656" y="359656"/>
              <a:chExt cx="6480000" cy="6480794"/>
            </a:xfrm>
            <a:gradFill flip="none" rotWithShape="1">
              <a:gsLst>
                <a:gs pos="0">
                  <a:srgbClr val="17A2D2"/>
                </a:gs>
                <a:gs pos="100000">
                  <a:srgbClr val="78B424">
                    <a:lumMod val="100000"/>
                  </a:srgbClr>
                </a:gs>
                <a:gs pos="100000">
                  <a:srgbClr val="81BA32">
                    <a:shade val="100000"/>
                    <a:satMod val="115000"/>
                  </a:srgbClr>
                </a:gs>
              </a:gsLst>
              <a:path path="circle">
                <a:fillToRect l="100000" b="100000"/>
              </a:path>
              <a:tileRect t="-100000" r="-100000"/>
            </a:gradFill>
          </p:grpSpPr>
          <p:sp>
            <p:nvSpPr>
              <p:cNvPr id="15" name="Suorakulmio 14">
                <a:extLst>
                  <a:ext uri="{FF2B5EF4-FFF2-40B4-BE49-F238E27FC236}">
                    <a16:creationId xmlns:a16="http://schemas.microsoft.com/office/drawing/2014/main" id="{E834ACE9-7DCD-3AF8-14B3-87E18079ABAE}"/>
                  </a:ext>
                </a:extLst>
              </p:cNvPr>
              <p:cNvSpPr/>
              <p:nvPr/>
            </p:nvSpPr>
            <p:spPr>
              <a:xfrm>
                <a:off x="359656" y="360450"/>
                <a:ext cx="6480000" cy="6480000"/>
              </a:xfrm>
              <a:prstGeom prst="rect">
                <a:avLst/>
              </a:prstGeom>
              <a:noFill/>
              <a:ln w="19050">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sz="1013" dirty="0"/>
              </a:p>
            </p:txBody>
          </p:sp>
          <p:cxnSp>
            <p:nvCxnSpPr>
              <p:cNvPr id="16" name="Suora yhdysviiva 15">
                <a:extLst>
                  <a:ext uri="{FF2B5EF4-FFF2-40B4-BE49-F238E27FC236}">
                    <a16:creationId xmlns:a16="http://schemas.microsoft.com/office/drawing/2014/main" id="{BC0265AC-1E9F-C8B1-7430-C512573E9A3A}"/>
                  </a:ext>
                </a:extLst>
              </p:cNvPr>
              <p:cNvCxnSpPr>
                <a:cxnSpLocks/>
              </p:cNvCxnSpPr>
              <p:nvPr/>
            </p:nvCxnSpPr>
            <p:spPr>
              <a:xfrm>
                <a:off x="359656" y="2519657"/>
                <a:ext cx="6480000" cy="0"/>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7" name="Suora yhdysviiva 16">
                <a:extLst>
                  <a:ext uri="{FF2B5EF4-FFF2-40B4-BE49-F238E27FC236}">
                    <a16:creationId xmlns:a16="http://schemas.microsoft.com/office/drawing/2014/main" id="{3837EBD8-BF29-2D70-DD40-C90747918658}"/>
                  </a:ext>
                </a:extLst>
              </p:cNvPr>
              <p:cNvCxnSpPr>
                <a:cxnSpLocks/>
              </p:cNvCxnSpPr>
              <p:nvPr/>
            </p:nvCxnSpPr>
            <p:spPr>
              <a:xfrm rot="5400000">
                <a:off x="1439657" y="3600450"/>
                <a:ext cx="6480000" cy="0"/>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8" name="Suora yhdysviiva 17">
                <a:extLst>
                  <a:ext uri="{FF2B5EF4-FFF2-40B4-BE49-F238E27FC236}">
                    <a16:creationId xmlns:a16="http://schemas.microsoft.com/office/drawing/2014/main" id="{63D9814F-9471-EEE4-C47A-DB468BF79F9A}"/>
                  </a:ext>
                </a:extLst>
              </p:cNvPr>
              <p:cNvCxnSpPr>
                <a:cxnSpLocks/>
              </p:cNvCxnSpPr>
              <p:nvPr/>
            </p:nvCxnSpPr>
            <p:spPr>
              <a:xfrm>
                <a:off x="4679657" y="4679657"/>
                <a:ext cx="2159999" cy="0"/>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9" name="Suora yhdysviiva 18">
                <a:extLst>
                  <a:ext uri="{FF2B5EF4-FFF2-40B4-BE49-F238E27FC236}">
                    <a16:creationId xmlns:a16="http://schemas.microsoft.com/office/drawing/2014/main" id="{30B73EC5-AD39-F1B5-8612-CB61E37D2C2C}"/>
                  </a:ext>
                </a:extLst>
              </p:cNvPr>
              <p:cNvCxnSpPr>
                <a:cxnSpLocks/>
              </p:cNvCxnSpPr>
              <p:nvPr/>
            </p:nvCxnSpPr>
            <p:spPr>
              <a:xfrm>
                <a:off x="2519657" y="359656"/>
                <a:ext cx="0" cy="2160001"/>
              </a:xfrm>
              <a:prstGeom prst="line">
                <a:avLst/>
              </a:prstGeom>
              <a:grpFill/>
              <a:ln w="19050">
                <a:solidFill>
                  <a:schemeClr val="bg2">
                    <a:lumMod val="25000"/>
                  </a:schemeClr>
                </a:solidFill>
              </a:ln>
            </p:spPr>
            <p:style>
              <a:lnRef idx="1">
                <a:schemeClr val="dk1"/>
              </a:lnRef>
              <a:fillRef idx="0">
                <a:schemeClr val="dk1"/>
              </a:fillRef>
              <a:effectRef idx="0">
                <a:schemeClr val="dk1"/>
              </a:effectRef>
              <a:fontRef idx="minor">
                <a:schemeClr val="tx1"/>
              </a:fontRef>
            </p:style>
          </p:cxnSp>
        </p:grpSp>
        <p:sp>
          <p:nvSpPr>
            <p:cNvPr id="8" name="Tekstiruutu 7">
              <a:extLst>
                <a:ext uri="{FF2B5EF4-FFF2-40B4-BE49-F238E27FC236}">
                  <a16:creationId xmlns:a16="http://schemas.microsoft.com/office/drawing/2014/main" id="{A48D764D-2E75-EB62-D77A-2C716AF4CB68}"/>
                </a:ext>
              </a:extLst>
            </p:cNvPr>
            <p:cNvSpPr txBox="1"/>
            <p:nvPr/>
          </p:nvSpPr>
          <p:spPr>
            <a:xfrm rot="2700000">
              <a:off x="3065278" y="573703"/>
              <a:ext cx="1800692" cy="790647"/>
            </a:xfrm>
            <a:prstGeom prst="rect">
              <a:avLst/>
            </a:prstGeom>
            <a:noFill/>
          </p:spPr>
          <p:txBody>
            <a:bodyPr wrap="square" rtlCol="0">
              <a:spAutoFit/>
            </a:bodyPr>
            <a:lstStyle/>
            <a:p>
              <a:r>
                <a:rPr lang="fi-FI" sz="5716" b="1" dirty="0">
                  <a:latin typeface="Titillium Web" panose="00000500000000000000" pitchFamily="2" charset="0"/>
                </a:rPr>
                <a:t>IDEA</a:t>
              </a:r>
            </a:p>
          </p:txBody>
        </p:sp>
        <p:sp>
          <p:nvSpPr>
            <p:cNvPr id="9" name="Tekstiruutu 8">
              <a:extLst>
                <a:ext uri="{FF2B5EF4-FFF2-40B4-BE49-F238E27FC236}">
                  <a16:creationId xmlns:a16="http://schemas.microsoft.com/office/drawing/2014/main" id="{380500B9-892B-25DC-9EF9-835948DC662B}"/>
                </a:ext>
              </a:extLst>
            </p:cNvPr>
            <p:cNvSpPr txBox="1"/>
            <p:nvPr/>
          </p:nvSpPr>
          <p:spPr>
            <a:xfrm rot="2700000">
              <a:off x="952921" y="2785569"/>
              <a:ext cx="918227" cy="242129"/>
            </a:xfrm>
            <a:prstGeom prst="rect">
              <a:avLst/>
            </a:prstGeom>
            <a:noFill/>
          </p:spPr>
          <p:txBody>
            <a:bodyPr wrap="square" rtlCol="0">
              <a:spAutoFit/>
            </a:bodyPr>
            <a:lstStyle/>
            <a:p>
              <a:r>
                <a:rPr lang="fi-FI" sz="1334" b="1" dirty="0">
                  <a:latin typeface="Titillium Web" panose="00000500000000000000" pitchFamily="2" charset="0"/>
                </a:rPr>
                <a:t>TOIMET</a:t>
              </a:r>
              <a:endParaRPr lang="fi-FI" sz="1524" b="1" dirty="0">
                <a:latin typeface="Titillium Web" panose="00000500000000000000" pitchFamily="2" charset="0"/>
              </a:endParaRPr>
            </a:p>
          </p:txBody>
        </p:sp>
        <p:sp>
          <p:nvSpPr>
            <p:cNvPr id="10" name="Tekstiruutu 9">
              <a:extLst>
                <a:ext uri="{FF2B5EF4-FFF2-40B4-BE49-F238E27FC236}">
                  <a16:creationId xmlns:a16="http://schemas.microsoft.com/office/drawing/2014/main" id="{2F26E2CB-6BBC-87A7-EFE6-DEBEC9662AFD}"/>
                </a:ext>
              </a:extLst>
            </p:cNvPr>
            <p:cNvSpPr txBox="1"/>
            <p:nvPr/>
          </p:nvSpPr>
          <p:spPr>
            <a:xfrm rot="2700000">
              <a:off x="5660251" y="2836499"/>
              <a:ext cx="1125927" cy="242129"/>
            </a:xfrm>
            <a:prstGeom prst="rect">
              <a:avLst/>
            </a:prstGeom>
            <a:noFill/>
          </p:spPr>
          <p:txBody>
            <a:bodyPr wrap="square" rtlCol="0">
              <a:spAutoFit/>
            </a:bodyPr>
            <a:lstStyle/>
            <a:p>
              <a:r>
                <a:rPr lang="fi-FI" sz="1334" b="1" dirty="0">
                  <a:latin typeface="Titillium Web" panose="00000500000000000000" pitchFamily="2" charset="0"/>
                </a:rPr>
                <a:t>TAVOITTEET</a:t>
              </a:r>
              <a:endParaRPr lang="fi-FI" sz="1524" b="1" dirty="0">
                <a:latin typeface="Titillium Web" panose="00000500000000000000" pitchFamily="2" charset="0"/>
              </a:endParaRPr>
            </a:p>
          </p:txBody>
        </p:sp>
        <p:sp>
          <p:nvSpPr>
            <p:cNvPr id="11" name="Tekstiruutu 10">
              <a:extLst>
                <a:ext uri="{FF2B5EF4-FFF2-40B4-BE49-F238E27FC236}">
                  <a16:creationId xmlns:a16="http://schemas.microsoft.com/office/drawing/2014/main" id="{6E30A0D6-547A-D80F-596F-7B4AB8142BBE}"/>
                </a:ext>
              </a:extLst>
            </p:cNvPr>
            <p:cNvSpPr txBox="1"/>
            <p:nvPr/>
          </p:nvSpPr>
          <p:spPr>
            <a:xfrm rot="2700000">
              <a:off x="2062425" y="3971986"/>
              <a:ext cx="1002874" cy="409146"/>
            </a:xfrm>
            <a:prstGeom prst="rect">
              <a:avLst/>
            </a:prstGeom>
            <a:noFill/>
          </p:spPr>
          <p:txBody>
            <a:bodyPr wrap="square" rtlCol="0">
              <a:spAutoFit/>
            </a:bodyPr>
            <a:lstStyle/>
            <a:p>
              <a:r>
                <a:rPr lang="fi-FI" sz="1334" b="1" dirty="0">
                  <a:latin typeface="Titillium Web" panose="00000500000000000000" pitchFamily="2" charset="0"/>
                </a:rPr>
                <a:t>IDEAN</a:t>
              </a:r>
              <a:br>
                <a:rPr lang="fi-FI" sz="1334" b="1" dirty="0">
                  <a:latin typeface="Titillium Web" panose="00000500000000000000" pitchFamily="2" charset="0"/>
                </a:rPr>
              </a:br>
              <a:r>
                <a:rPr lang="fi-FI" sz="1334" b="1" dirty="0">
                  <a:latin typeface="Titillium Web" panose="00000500000000000000" pitchFamily="2" charset="0"/>
                </a:rPr>
                <a:t>KIRJOITTAJAT</a:t>
              </a:r>
              <a:endParaRPr lang="fi-FI" sz="1524" b="1" dirty="0">
                <a:latin typeface="Titillium Web" panose="00000500000000000000" pitchFamily="2" charset="0"/>
              </a:endParaRPr>
            </a:p>
          </p:txBody>
        </p:sp>
        <p:sp>
          <p:nvSpPr>
            <p:cNvPr id="12" name="Tekstiruutu 11">
              <a:extLst>
                <a:ext uri="{FF2B5EF4-FFF2-40B4-BE49-F238E27FC236}">
                  <a16:creationId xmlns:a16="http://schemas.microsoft.com/office/drawing/2014/main" id="{974991F5-4B4B-2728-99BF-89815FD99D1B}"/>
                </a:ext>
              </a:extLst>
            </p:cNvPr>
            <p:cNvSpPr txBox="1"/>
            <p:nvPr/>
          </p:nvSpPr>
          <p:spPr>
            <a:xfrm rot="2700000">
              <a:off x="4437840" y="3973800"/>
              <a:ext cx="1033976" cy="409146"/>
            </a:xfrm>
            <a:prstGeom prst="rect">
              <a:avLst/>
            </a:prstGeom>
            <a:noFill/>
          </p:spPr>
          <p:txBody>
            <a:bodyPr wrap="square" rtlCol="0">
              <a:spAutoFit/>
            </a:bodyPr>
            <a:lstStyle/>
            <a:p>
              <a:r>
                <a:rPr lang="fi-FI" sz="1334" b="1" dirty="0">
                  <a:latin typeface="Titillium Web" panose="00000500000000000000" pitchFamily="2" charset="0"/>
                </a:rPr>
                <a:t>EHDOTETUT</a:t>
              </a:r>
              <a:br>
                <a:rPr lang="fi-FI" sz="1334" b="1" dirty="0">
                  <a:latin typeface="Titillium Web" panose="00000500000000000000" pitchFamily="2" charset="0"/>
                </a:rPr>
              </a:br>
              <a:r>
                <a:rPr lang="fi-FI" sz="1334" b="1" dirty="0">
                  <a:latin typeface="Titillium Web" panose="00000500000000000000" pitchFamily="2" charset="0"/>
                </a:rPr>
                <a:t>TOTEUTTAJAT</a:t>
              </a:r>
              <a:endParaRPr lang="fi-FI" sz="1524" b="1" dirty="0">
                <a:latin typeface="Titillium Web" panose="00000500000000000000" pitchFamily="2" charset="0"/>
              </a:endParaRPr>
            </a:p>
          </p:txBody>
        </p:sp>
        <p:sp>
          <p:nvSpPr>
            <p:cNvPr id="13" name="Tekstiruutu 12">
              <a:extLst>
                <a:ext uri="{FF2B5EF4-FFF2-40B4-BE49-F238E27FC236}">
                  <a16:creationId xmlns:a16="http://schemas.microsoft.com/office/drawing/2014/main" id="{33068F59-E0AD-E7F1-0815-D7D5BC275F80}"/>
                </a:ext>
              </a:extLst>
            </p:cNvPr>
            <p:cNvSpPr txBox="1"/>
            <p:nvPr/>
          </p:nvSpPr>
          <p:spPr>
            <a:xfrm rot="2700000">
              <a:off x="3287312" y="5229052"/>
              <a:ext cx="1136413" cy="242129"/>
            </a:xfrm>
            <a:prstGeom prst="rect">
              <a:avLst/>
            </a:prstGeom>
            <a:noFill/>
          </p:spPr>
          <p:txBody>
            <a:bodyPr wrap="square" rtlCol="0">
              <a:spAutoFit/>
            </a:bodyPr>
            <a:lstStyle/>
            <a:p>
              <a:r>
                <a:rPr lang="fi-FI" sz="1334" b="1" dirty="0">
                  <a:latin typeface="Titillium Web" panose="00000500000000000000" pitchFamily="2" charset="0"/>
                </a:rPr>
                <a:t>TARVE</a:t>
              </a:r>
              <a:endParaRPr lang="fi-FI" sz="1524" b="1" dirty="0">
                <a:latin typeface="Titillium Web" panose="00000500000000000000" pitchFamily="2" charset="0"/>
              </a:endParaRPr>
            </a:p>
          </p:txBody>
        </p:sp>
      </p:grpSp>
      <p:sp>
        <p:nvSpPr>
          <p:cNvPr id="2" name="Otsikko 1">
            <a:extLst>
              <a:ext uri="{FF2B5EF4-FFF2-40B4-BE49-F238E27FC236}">
                <a16:creationId xmlns:a16="http://schemas.microsoft.com/office/drawing/2014/main" id="{D26E35F2-4634-98A1-4BDC-EA571BD90B55}"/>
              </a:ext>
            </a:extLst>
          </p:cNvPr>
          <p:cNvSpPr>
            <a:spLocks noGrp="1"/>
          </p:cNvSpPr>
          <p:nvPr>
            <p:ph type="title" idx="4294967295"/>
          </p:nvPr>
        </p:nvSpPr>
        <p:spPr>
          <a:xfrm>
            <a:off x="479376" y="-1080120"/>
            <a:ext cx="11161240" cy="1080120"/>
          </a:xfrm>
        </p:spPr>
        <p:txBody>
          <a:bodyPr vert="horz" lIns="91440" tIns="45720" rIns="91440" bIns="45720" rtlCol="0" anchor="b">
            <a:normAutofit/>
          </a:bodyPr>
          <a:lstStyle/>
          <a:p>
            <a:r>
              <a:rPr lang="fi-FI" dirty="0"/>
              <a:t>Idean tulostettava pohja</a:t>
            </a:r>
          </a:p>
        </p:txBody>
      </p:sp>
    </p:spTree>
    <p:extLst>
      <p:ext uri="{BB962C8B-B14F-4D97-AF65-F5344CB8AC3E}">
        <p14:creationId xmlns:p14="http://schemas.microsoft.com/office/powerpoint/2010/main" val="1351169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228F94-71BB-DC5F-CF99-175A79D3B2E7}"/>
              </a:ext>
            </a:extLst>
          </p:cNvPr>
          <p:cNvSpPr>
            <a:spLocks noGrp="1"/>
          </p:cNvSpPr>
          <p:nvPr>
            <p:ph type="title"/>
          </p:nvPr>
        </p:nvSpPr>
        <p:spPr/>
        <p:txBody>
          <a:bodyPr/>
          <a:lstStyle/>
          <a:p>
            <a:r>
              <a:rPr lang="fi-FI" dirty="0"/>
              <a:t>Kuinka käyttää dioja?</a:t>
            </a:r>
          </a:p>
        </p:txBody>
      </p:sp>
      <p:sp>
        <p:nvSpPr>
          <p:cNvPr id="5" name="Tekstin paikkamerkki 4">
            <a:extLst>
              <a:ext uri="{FF2B5EF4-FFF2-40B4-BE49-F238E27FC236}">
                <a16:creationId xmlns:a16="http://schemas.microsoft.com/office/drawing/2014/main" id="{C08E12D2-A945-CAA2-3E9F-691799FFC9BC}"/>
              </a:ext>
            </a:extLst>
          </p:cNvPr>
          <p:cNvSpPr>
            <a:spLocks noGrp="1"/>
          </p:cNvSpPr>
          <p:nvPr>
            <p:ph type="body" sz="quarter" idx="13"/>
          </p:nvPr>
        </p:nvSpPr>
        <p:spPr/>
        <p:txBody>
          <a:bodyPr>
            <a:noAutofit/>
          </a:bodyPr>
          <a:lstStyle/>
          <a:p>
            <a:pPr marL="0" indent="0">
              <a:buNone/>
            </a:pPr>
            <a:r>
              <a:rPr lang="fi-FI" sz="1600" b="1" dirty="0"/>
              <a:t>Diojen muistiinpanoissa on diakohtaisia ohjeita fasilitaattorille: mitä huomioida ja mainita</a:t>
            </a:r>
          </a:p>
          <a:p>
            <a:pPr lvl="1"/>
            <a:r>
              <a:rPr lang="fi-FI" sz="1600" dirty="0"/>
              <a:t>Ohjeet eivät ole kaikkivoivat, mutta toivottavasti ohjaavat oikeaan suuntaan</a:t>
            </a:r>
          </a:p>
          <a:p>
            <a:pPr marL="0" indent="0">
              <a:buNone/>
            </a:pPr>
            <a:r>
              <a:rPr lang="fi-FI" sz="1600" b="1" dirty="0"/>
              <a:t>Käy koko esitys esittäjänäkymässä läpi ennen ensimmäistä työpajaa ja työpajakohtaiset diat ennen kyseistä työpajakertaa</a:t>
            </a:r>
          </a:p>
          <a:p>
            <a:pPr lvl="1"/>
            <a:r>
              <a:rPr lang="fi-FI" sz="1600" dirty="0"/>
              <a:t>Näin näkee sekä esityksen siirtymät että muistiinpanot</a:t>
            </a:r>
          </a:p>
          <a:p>
            <a:pPr lvl="1"/>
            <a:r>
              <a:rPr lang="fi-FI" sz="1600" dirty="0"/>
              <a:t>Esimerkkidioja kannattaa muokata vastaamaan paremmin oman kunnan tilannetta. Taukodioihin on hyvä lisätä tauon ajankohta</a:t>
            </a:r>
          </a:p>
          <a:p>
            <a:pPr marL="0" indent="0">
              <a:buNone/>
            </a:pPr>
            <a:r>
              <a:rPr lang="fi-FI" sz="1600" b="1" dirty="0"/>
              <a:t>Tulosta materiaalit valmiiksi</a:t>
            </a:r>
          </a:p>
          <a:p>
            <a:pPr lvl="1"/>
            <a:r>
              <a:rPr lang="fi-FI" sz="1600" dirty="0"/>
              <a:t>Materiaalit löytyvät Tulostettavat materiaalit –osiosta</a:t>
            </a:r>
          </a:p>
          <a:p>
            <a:pPr lvl="1"/>
            <a:r>
              <a:rPr lang="fi-FI" sz="1600" dirty="0"/>
              <a:t>Materiaalien muistiinpanoissa on ohjeet, kuinka monta tulostetta tarvitaan ja minkä kokoisena</a:t>
            </a:r>
          </a:p>
        </p:txBody>
      </p:sp>
      <p:sp>
        <p:nvSpPr>
          <p:cNvPr id="3" name="Dian numeron paikkamerkki 2">
            <a:extLst>
              <a:ext uri="{FF2B5EF4-FFF2-40B4-BE49-F238E27FC236}">
                <a16:creationId xmlns:a16="http://schemas.microsoft.com/office/drawing/2014/main" id="{D373A24A-250E-E2CF-2FAC-34DC5D12FA78}"/>
              </a:ext>
            </a:extLst>
          </p:cNvPr>
          <p:cNvSpPr>
            <a:spLocks noGrp="1"/>
          </p:cNvSpPr>
          <p:nvPr>
            <p:ph type="sldNum" sz="quarter" idx="11"/>
          </p:nvPr>
        </p:nvSpPr>
        <p:spPr/>
        <p:txBody>
          <a:bodyPr/>
          <a:lstStyle/>
          <a:p>
            <a:fld id="{A807F21D-6A63-4E75-89AA-A3F521749085}" type="slidenum">
              <a:rPr lang="fi-FI" smtClean="0"/>
              <a:pPr/>
              <a:t>8</a:t>
            </a:fld>
            <a:endParaRPr lang="fi-FI"/>
          </a:p>
        </p:txBody>
      </p:sp>
      <p:pic>
        <p:nvPicPr>
          <p:cNvPr id="11" name="Kuvan paikkamerkki 10">
            <a:extLst>
              <a:ext uri="{FF2B5EF4-FFF2-40B4-BE49-F238E27FC236}">
                <a16:creationId xmlns:a16="http://schemas.microsoft.com/office/drawing/2014/main" id="{497FD837-0AE3-02DB-51B3-63769F03CC72}"/>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l="24630" r="24630"/>
          <a:stretch>
            <a:fillRect/>
          </a:stretch>
        </p:blipFill>
        <p:spPr/>
      </p:pic>
    </p:spTree>
    <p:extLst>
      <p:ext uri="{BB962C8B-B14F-4D97-AF65-F5344CB8AC3E}">
        <p14:creationId xmlns:p14="http://schemas.microsoft.com/office/powerpoint/2010/main" val="38181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228F94-71BB-DC5F-CF99-175A79D3B2E7}"/>
              </a:ext>
            </a:extLst>
          </p:cNvPr>
          <p:cNvSpPr>
            <a:spLocks noGrp="1"/>
          </p:cNvSpPr>
          <p:nvPr>
            <p:ph type="title"/>
          </p:nvPr>
        </p:nvSpPr>
        <p:spPr/>
        <p:txBody>
          <a:bodyPr/>
          <a:lstStyle/>
          <a:p>
            <a:r>
              <a:rPr lang="fi-FI" dirty="0"/>
              <a:t>Mitä tarvitaan työpajaan?</a:t>
            </a:r>
          </a:p>
        </p:txBody>
      </p:sp>
      <p:sp>
        <p:nvSpPr>
          <p:cNvPr id="5" name="Tekstin paikkamerkki 4">
            <a:extLst>
              <a:ext uri="{FF2B5EF4-FFF2-40B4-BE49-F238E27FC236}">
                <a16:creationId xmlns:a16="http://schemas.microsoft.com/office/drawing/2014/main" id="{C08E12D2-A945-CAA2-3E9F-691799FFC9BC}"/>
              </a:ext>
            </a:extLst>
          </p:cNvPr>
          <p:cNvSpPr>
            <a:spLocks noGrp="1"/>
          </p:cNvSpPr>
          <p:nvPr>
            <p:ph type="body" sz="quarter" idx="13"/>
          </p:nvPr>
        </p:nvSpPr>
        <p:spPr/>
        <p:txBody>
          <a:bodyPr>
            <a:noAutofit/>
          </a:bodyPr>
          <a:lstStyle/>
          <a:p>
            <a:pPr marL="0" indent="0">
              <a:buNone/>
            </a:pPr>
            <a:r>
              <a:rPr lang="fi-FI" sz="1600" b="1" dirty="0"/>
              <a:t>Työpajatila, jossa papereita voi levittää pöydille (tai seinille) ja jossa näyttö/valkokangas esityksen näyttöä varten</a:t>
            </a:r>
          </a:p>
          <a:p>
            <a:pPr lvl="1"/>
            <a:r>
              <a:rPr lang="fi-FI" sz="1600" dirty="0"/>
              <a:t>Plussaa, jos pöydät ja tuolit liikkuvat helposti</a:t>
            </a:r>
          </a:p>
          <a:p>
            <a:pPr marL="0" indent="0">
              <a:buNone/>
            </a:pPr>
            <a:r>
              <a:rPr lang="fi-FI" sz="1600" b="1" dirty="0"/>
              <a:t>Tarjoiluja</a:t>
            </a:r>
          </a:p>
          <a:p>
            <a:pPr lvl="1"/>
            <a:r>
              <a:rPr lang="fi-FI" sz="1600" dirty="0"/>
              <a:t>Parhaiten toimivat tarjoilut, jotka voi tarvittaessa olla pöydällä myös työskentelyn aikana: kahvi, vesi, hedelmät jne.</a:t>
            </a:r>
          </a:p>
          <a:p>
            <a:pPr marL="0" indent="0">
              <a:buNone/>
            </a:pPr>
            <a:r>
              <a:rPr lang="fi-FI" sz="1600" b="1" dirty="0"/>
              <a:t>Kyniä, muistilappuja, paperia, fläppitaulupaperia (tai valkotauluja)</a:t>
            </a:r>
          </a:p>
          <a:p>
            <a:pPr lvl="1"/>
            <a:r>
              <a:rPr lang="fi-FI" sz="1600" dirty="0"/>
              <a:t>Kyniä ja muistilappuja on hyvä olla reilusti, kyniä paria eri laatua, muistilappuja paria eri väriä</a:t>
            </a:r>
          </a:p>
          <a:p>
            <a:pPr marL="0" indent="0">
              <a:buNone/>
            </a:pPr>
            <a:r>
              <a:rPr lang="fi-FI" sz="1600" b="1" dirty="0"/>
              <a:t>Tulosteet jokaiseen työpajaan tarvittavista materiaaleista</a:t>
            </a:r>
          </a:p>
          <a:p>
            <a:pPr lvl="1"/>
            <a:r>
              <a:rPr lang="fi-FI" sz="1600" dirty="0"/>
              <a:t>Materiaalit löytyvät Tulostettavat materiaalit –osiosta</a:t>
            </a:r>
          </a:p>
          <a:p>
            <a:pPr lvl="1"/>
            <a:r>
              <a:rPr lang="fi-FI" sz="1600" dirty="0"/>
              <a:t>Materiaalien muistiinpanoissa on ohjeet, kuinka monta tulostetta tarvitaan ja minkä kokoisena</a:t>
            </a:r>
          </a:p>
        </p:txBody>
      </p:sp>
      <p:sp>
        <p:nvSpPr>
          <p:cNvPr id="3" name="Dian numeron paikkamerkki 2">
            <a:extLst>
              <a:ext uri="{FF2B5EF4-FFF2-40B4-BE49-F238E27FC236}">
                <a16:creationId xmlns:a16="http://schemas.microsoft.com/office/drawing/2014/main" id="{D373A24A-250E-E2CF-2FAC-34DC5D12FA78}"/>
              </a:ext>
            </a:extLst>
          </p:cNvPr>
          <p:cNvSpPr>
            <a:spLocks noGrp="1"/>
          </p:cNvSpPr>
          <p:nvPr>
            <p:ph type="sldNum" sz="quarter" idx="11"/>
          </p:nvPr>
        </p:nvSpPr>
        <p:spPr/>
        <p:txBody>
          <a:bodyPr/>
          <a:lstStyle/>
          <a:p>
            <a:fld id="{A807F21D-6A63-4E75-89AA-A3F521749085}" type="slidenum">
              <a:rPr lang="fi-FI" smtClean="0"/>
              <a:pPr/>
              <a:t>9</a:t>
            </a:fld>
            <a:endParaRPr lang="fi-FI"/>
          </a:p>
        </p:txBody>
      </p:sp>
      <p:pic>
        <p:nvPicPr>
          <p:cNvPr id="11" name="Kuvan paikkamerkki 10">
            <a:extLst>
              <a:ext uri="{FF2B5EF4-FFF2-40B4-BE49-F238E27FC236}">
                <a16:creationId xmlns:a16="http://schemas.microsoft.com/office/drawing/2014/main" id="{497FD837-0AE3-02DB-51B3-63769F03CC72}"/>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l="24630" r="24630"/>
          <a:stretch>
            <a:fillRect/>
          </a:stretch>
        </p:blipFill>
        <p:spPr/>
      </p:pic>
    </p:spTree>
    <p:extLst>
      <p:ext uri="{BB962C8B-B14F-4D97-AF65-F5344CB8AC3E}">
        <p14:creationId xmlns:p14="http://schemas.microsoft.com/office/powerpoint/2010/main" val="18770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udenmaan liitto">
  <a:themeElements>
    <a:clrScheme name="Uudenmaan liitto">
      <a:dk1>
        <a:srgbClr val="3F3F3F"/>
      </a:dk1>
      <a:lt1>
        <a:sysClr val="window" lastClr="FFFFFF"/>
      </a:lt1>
      <a:dk2>
        <a:srgbClr val="3F3F3F"/>
      </a:dk2>
      <a:lt2>
        <a:srgbClr val="EBEBEB"/>
      </a:lt2>
      <a:accent1>
        <a:srgbClr val="F49915"/>
      </a:accent1>
      <a:accent2>
        <a:srgbClr val="969696"/>
      </a:accent2>
      <a:accent3>
        <a:srgbClr val="B31681"/>
      </a:accent3>
      <a:accent4>
        <a:srgbClr val="81BB27"/>
      </a:accent4>
      <a:accent5>
        <a:srgbClr val="00A1D4"/>
      </a:accent5>
      <a:accent6>
        <a:srgbClr val="153557"/>
      </a:accent6>
      <a:hlink>
        <a:srgbClr val="0454A4"/>
      </a:hlink>
      <a:folHlink>
        <a:srgbClr val="0454A4"/>
      </a:folHlink>
    </a:clrScheme>
    <a:fontScheme name="Mukautettu 1">
      <a:majorFont>
        <a:latin typeface="Titillium Web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pohja-laajakuva" id="{C4FD2114-D32A-4BDE-B928-4148043A664F}" vid="{4BE91028-9C73-4FAF-8F7B-403EF8853FC3}"/>
    </a:ext>
  </a:extLst>
</a:theme>
</file>

<file path=ppt/theme/theme2.xml><?xml version="1.0" encoding="utf-8"?>
<a:theme xmlns:a="http://schemas.openxmlformats.org/drawingml/2006/main" name="PPT-pohja suomi-ruotsi-englanti">
  <a:themeElements>
    <a:clrScheme name="Uudenmaan liitto">
      <a:dk1>
        <a:srgbClr val="595959"/>
      </a:dk1>
      <a:lt1>
        <a:srgbClr val="FFFFFF"/>
      </a:lt1>
      <a:dk2>
        <a:srgbClr val="000000"/>
      </a:dk2>
      <a:lt2>
        <a:srgbClr val="D8D8D8"/>
      </a:lt2>
      <a:accent1>
        <a:srgbClr val="F49915"/>
      </a:accent1>
      <a:accent2>
        <a:srgbClr val="81BB27"/>
      </a:accent2>
      <a:accent3>
        <a:srgbClr val="00A1D4"/>
      </a:accent3>
      <a:accent4>
        <a:srgbClr val="B31681"/>
      </a:accent4>
      <a:accent5>
        <a:srgbClr val="595959"/>
      </a:accent5>
      <a:accent6>
        <a:srgbClr val="D8D8D8"/>
      </a:accent6>
      <a:hlink>
        <a:srgbClr val="595959"/>
      </a:hlink>
      <a:folHlink>
        <a:srgbClr val="595959"/>
      </a:folHlink>
    </a:clrScheme>
    <a:fontScheme name="Uudenmaan liitto">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8100">
          <a:solidFill>
            <a:schemeClr val="accent3">
              <a:lumMod val="75000"/>
            </a:schemeClr>
          </a:solid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pohja-laajakuva" id="{081DAF54-954D-41B8-B240-C13D8918D15C}" vid="{9DC9AA58-CA20-4948-9A17-17F5B5CCD03A}"/>
    </a:ext>
  </a:extLst>
</a:theme>
</file>

<file path=ppt/theme/theme3.xml><?xml version="1.0" encoding="utf-8"?>
<a:theme xmlns:a="http://schemas.openxmlformats.org/drawingml/2006/main" name="1_PPT-pohja suomi-ruotsi-englanti">
  <a:themeElements>
    <a:clrScheme name="Uudenmaan liitto">
      <a:dk1>
        <a:srgbClr val="595959"/>
      </a:dk1>
      <a:lt1>
        <a:srgbClr val="FFFFFF"/>
      </a:lt1>
      <a:dk2>
        <a:srgbClr val="000000"/>
      </a:dk2>
      <a:lt2>
        <a:srgbClr val="D8D8D8"/>
      </a:lt2>
      <a:accent1>
        <a:srgbClr val="F49915"/>
      </a:accent1>
      <a:accent2>
        <a:srgbClr val="81BB27"/>
      </a:accent2>
      <a:accent3>
        <a:srgbClr val="00A1D4"/>
      </a:accent3>
      <a:accent4>
        <a:srgbClr val="B31681"/>
      </a:accent4>
      <a:accent5>
        <a:srgbClr val="595959"/>
      </a:accent5>
      <a:accent6>
        <a:srgbClr val="D8D8D8"/>
      </a:accent6>
      <a:hlink>
        <a:srgbClr val="595959"/>
      </a:hlink>
      <a:folHlink>
        <a:srgbClr val="595959"/>
      </a:folHlink>
    </a:clrScheme>
    <a:fontScheme name="Uudenmaan liitto">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4991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pohja-laajakuva" id="{DAD64A4E-711A-4AAE-ABB0-C5A03C68165D}" vid="{0CAB61A3-65F7-4213-905A-0313D3036628}"/>
    </a:ext>
  </a:extLst>
</a:theme>
</file>

<file path=ppt/theme/theme4.xml><?xml version="1.0" encoding="utf-8"?>
<a:theme xmlns:a="http://schemas.openxmlformats.org/drawingml/2006/main" name="2_PPT-pohja suomi-ruotsi-englanti">
  <a:themeElements>
    <a:clrScheme name="Uudenmaan liitto">
      <a:dk1>
        <a:srgbClr val="595959"/>
      </a:dk1>
      <a:lt1>
        <a:srgbClr val="FFFFFF"/>
      </a:lt1>
      <a:dk2>
        <a:srgbClr val="000000"/>
      </a:dk2>
      <a:lt2>
        <a:srgbClr val="D8D8D8"/>
      </a:lt2>
      <a:accent1>
        <a:srgbClr val="F49915"/>
      </a:accent1>
      <a:accent2>
        <a:srgbClr val="81BB27"/>
      </a:accent2>
      <a:accent3>
        <a:srgbClr val="00A1D4"/>
      </a:accent3>
      <a:accent4>
        <a:srgbClr val="B31681"/>
      </a:accent4>
      <a:accent5>
        <a:srgbClr val="595959"/>
      </a:accent5>
      <a:accent6>
        <a:srgbClr val="D8D8D8"/>
      </a:accent6>
      <a:hlink>
        <a:srgbClr val="595959"/>
      </a:hlink>
      <a:folHlink>
        <a:srgbClr val="595959"/>
      </a:folHlink>
    </a:clrScheme>
    <a:fontScheme name="Uudenmaan liitto">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4991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pohja-laajakuva" id="{081DAF54-954D-41B8-B240-C13D8918D15C}" vid="{9DC9AA58-CA20-4948-9A17-17F5B5CCD03A}"/>
    </a:ext>
  </a:extLst>
</a:theme>
</file>

<file path=ppt/theme/theme5.xml><?xml version="1.0" encoding="utf-8"?>
<a:theme xmlns:a="http://schemas.openxmlformats.org/drawingml/2006/main" name="1_Uudenmaan liitto">
  <a:themeElements>
    <a:clrScheme name="Uudenmaan liitto">
      <a:dk1>
        <a:srgbClr val="3F3F3F"/>
      </a:dk1>
      <a:lt1>
        <a:sysClr val="window" lastClr="FFFFFF"/>
      </a:lt1>
      <a:dk2>
        <a:srgbClr val="3F3F3F"/>
      </a:dk2>
      <a:lt2>
        <a:srgbClr val="EBEBEB"/>
      </a:lt2>
      <a:accent1>
        <a:srgbClr val="F49915"/>
      </a:accent1>
      <a:accent2>
        <a:srgbClr val="969696"/>
      </a:accent2>
      <a:accent3>
        <a:srgbClr val="B31681"/>
      </a:accent3>
      <a:accent4>
        <a:srgbClr val="81BB27"/>
      </a:accent4>
      <a:accent5>
        <a:srgbClr val="00A1D4"/>
      </a:accent5>
      <a:accent6>
        <a:srgbClr val="153557"/>
      </a:accent6>
      <a:hlink>
        <a:srgbClr val="0454A4"/>
      </a:hlink>
      <a:folHlink>
        <a:srgbClr val="0454A4"/>
      </a:folHlink>
    </a:clrScheme>
    <a:fontScheme name="Mukautettu 1">
      <a:majorFont>
        <a:latin typeface="Titillium Web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pohja-laajakuva" id="{C4FD2114-D32A-4BDE-B928-4148043A664F}" vid="{4BE91028-9C73-4FAF-8F7B-403EF8853FC3}"/>
    </a:ext>
  </a:extLst>
</a:theme>
</file>

<file path=ppt/theme/theme6.xml><?xml version="1.0" encoding="utf-8"?>
<a:theme xmlns:a="http://schemas.openxmlformats.org/drawingml/2006/main" name="2_Uudenmaan liitto">
  <a:themeElements>
    <a:clrScheme name="Uudenmaan liitto">
      <a:dk1>
        <a:srgbClr val="3F3F3F"/>
      </a:dk1>
      <a:lt1>
        <a:sysClr val="window" lastClr="FFFFFF"/>
      </a:lt1>
      <a:dk2>
        <a:srgbClr val="3F3F3F"/>
      </a:dk2>
      <a:lt2>
        <a:srgbClr val="EBEBEB"/>
      </a:lt2>
      <a:accent1>
        <a:srgbClr val="F49915"/>
      </a:accent1>
      <a:accent2>
        <a:srgbClr val="969696"/>
      </a:accent2>
      <a:accent3>
        <a:srgbClr val="B31681"/>
      </a:accent3>
      <a:accent4>
        <a:srgbClr val="81BB27"/>
      </a:accent4>
      <a:accent5>
        <a:srgbClr val="00A1D4"/>
      </a:accent5>
      <a:accent6>
        <a:srgbClr val="153557"/>
      </a:accent6>
      <a:hlink>
        <a:srgbClr val="0454A4"/>
      </a:hlink>
      <a:folHlink>
        <a:srgbClr val="0454A4"/>
      </a:folHlink>
    </a:clrScheme>
    <a:fontScheme name="Mukautettu 1">
      <a:majorFont>
        <a:latin typeface="Titillium Web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udenmaan liiton powerpoint-pohja" id="{25D6311B-DF26-43C1-92FF-3817C7589DDB}" vid="{C3CE6EF1-4DC5-4BE2-BE21-484CD739EB54}"/>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PPT-Esitys" ma:contentTypeID="0x010100B834EC17A805D342BC052E63895EF04E0100BAC01C497EC4134D88DB079C950BD64D" ma:contentTypeVersion="16" ma:contentTypeDescription="Luo uusi esitys" ma:contentTypeScope="" ma:versionID="8a9c6984851e6106236e8d291f70c913">
  <xsd:schema xmlns:xsd="http://www.w3.org/2001/XMLSchema" xmlns:xs="http://www.w3.org/2001/XMLSchema" xmlns:p="http://schemas.microsoft.com/office/2006/metadata/properties" xmlns:ns2="80cbc28e-a730-4530-a5f1-36409625fbb8" targetNamespace="http://schemas.microsoft.com/office/2006/metadata/properties" ma:root="true" ma:fieldsID="bad58afc8b2dac59e10efb55de73b3d8" ns2:_="">
    <xsd:import namespace="80cbc28e-a730-4530-a5f1-36409625fbb8"/>
    <xsd:element name="properties">
      <xsd:complexType>
        <xsd:sequence>
          <xsd:element name="documentManagement">
            <xsd:complexType>
              <xsd:all>
                <xsd:element ref="ns2:oc73dfbd2d7e45deb221af4fd061d13e"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cbc28e-a730-4530-a5f1-36409625fbb8" elementFormDefault="qualified">
    <xsd:import namespace="http://schemas.microsoft.com/office/2006/documentManagement/types"/>
    <xsd:import namespace="http://schemas.microsoft.com/office/infopath/2007/PartnerControls"/>
    <xsd:element name="oc73dfbd2d7e45deb221af4fd061d13e" ma:index="8" nillable="true" ma:taxonomy="true" ma:internalName="oc73dfbd2d7e45deb221af4fd061d13e" ma:taxonomyFieldName="Indexterm" ma:displayName="Asiasanat" ma:default="" ma:fieldId="{8c73dfbd-2d7e-45de-b221-af4fd061d13e}" ma:taxonomyMulti="true" ma:sspId="826b2878-648f-44aa-8879-7706ae14c881" ma:termSetId="822f00d5-db07-4f5c-9ff1-5eeeb2e8b11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4082254-6ed9-4cf9-bcce-448944495d7c}" ma:internalName="TaxCatchAll" ma:showField="CatchAllData" ma:web="47f50e1a-3ead-4e49-ba0c-49ccf577bb6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4082254-6ed9-4cf9-bcce-448944495d7c}" ma:internalName="TaxCatchAllLabel" ma:readOnly="true" ma:showField="CatchAllDataLabel" ma:web="47f50e1a-3ead-4e49-ba0c-49ccf577bb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826b2878-648f-44aa-8879-7706ae14c881" ContentTypeId="0x010100B834EC17A805D342BC052E63895EF04E01" PreviousValue="false"/>
</file>

<file path=customXml/item3.xml><?xml version="1.0" encoding="utf-8"?>
<p:properties xmlns:p="http://schemas.microsoft.com/office/2006/metadata/properties" xmlns:xsi="http://www.w3.org/2001/XMLSchema-instance" xmlns:pc="http://schemas.microsoft.com/office/infopath/2007/PartnerControls">
  <documentManagement>
    <oc73dfbd2d7e45deb221af4fd061d13e xmlns="80cbc28e-a730-4530-a5f1-36409625fbb8">
      <Terms xmlns="http://schemas.microsoft.com/office/infopath/2007/PartnerControls"/>
    </oc73dfbd2d7e45deb221af4fd061d13e>
    <TaxCatchAll xmlns="80cbc28e-a730-4530-a5f1-36409625fbb8"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3130EFE6-2968-443D-B04F-EE6F107FD26A}">
  <ds:schemaRefs>
    <ds:schemaRef ds:uri="80cbc28e-a730-4530-a5f1-36409625fb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5D613A-8088-4B68-957A-18502BE13952}">
  <ds:schemaRefs>
    <ds:schemaRef ds:uri="Microsoft.SharePoint.Taxonomy.ContentTypeSync"/>
  </ds:schemaRefs>
</ds:datastoreItem>
</file>

<file path=customXml/itemProps3.xml><?xml version="1.0" encoding="utf-8"?>
<ds:datastoreItem xmlns:ds="http://schemas.openxmlformats.org/officeDocument/2006/customXml" ds:itemID="{ED257058-6406-4C02-B818-D062749AA3C4}">
  <ds:schemaRef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0cbc28e-a730-4530-a5f1-36409625fbb8"/>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3C4B00EC-D61C-4D6E-85E7-9197CABEE812}">
  <ds:schemaRefs>
    <ds:schemaRef ds:uri="http://schemas.microsoft.com/sharepoint/v3/contenttype/forms"/>
  </ds:schemaRefs>
</ds:datastoreItem>
</file>

<file path=customXml/itemProps5.xml><?xml version="1.0" encoding="utf-8"?>
<ds:datastoreItem xmlns:ds="http://schemas.openxmlformats.org/officeDocument/2006/customXml" ds:itemID="{E166E170-D49E-40DC-B3B3-F2B1B7004E04}">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Powerpoint-pohja-laajakuva</Template>
  <TotalTime>2728</TotalTime>
  <Words>3249</Words>
  <Application>Microsoft Office PowerPoint</Application>
  <PresentationFormat>Laajakuva</PresentationFormat>
  <Paragraphs>607</Paragraphs>
  <Slides>76</Slides>
  <Notes>56</Notes>
  <HiddenSlides>0</HiddenSlides>
  <MMClips>0</MMClips>
  <ScaleCrop>false</ScaleCrop>
  <HeadingPairs>
    <vt:vector size="8" baseType="variant">
      <vt:variant>
        <vt:lpstr>Käytetyt fontit</vt:lpstr>
      </vt:variant>
      <vt:variant>
        <vt:i4>11</vt:i4>
      </vt:variant>
      <vt:variant>
        <vt:lpstr>Teema</vt:lpstr>
      </vt:variant>
      <vt:variant>
        <vt:i4>6</vt:i4>
      </vt:variant>
      <vt:variant>
        <vt:lpstr>Upotetut OLE-palvelimet</vt:lpstr>
      </vt:variant>
      <vt:variant>
        <vt:i4>1</vt:i4>
      </vt:variant>
      <vt:variant>
        <vt:lpstr>Dian otsikot</vt:lpstr>
      </vt:variant>
      <vt:variant>
        <vt:i4>76</vt:i4>
      </vt:variant>
    </vt:vector>
  </HeadingPairs>
  <TitlesOfParts>
    <vt:vector size="94" baseType="lpstr">
      <vt:lpstr>Segoe UI Black</vt:lpstr>
      <vt:lpstr>Titillium Web Bold</vt:lpstr>
      <vt:lpstr>Merriweather</vt:lpstr>
      <vt:lpstr>Arial</vt:lpstr>
      <vt:lpstr>Trebuchet MS</vt:lpstr>
      <vt:lpstr>Titillium Web</vt:lpstr>
      <vt:lpstr>Raleway</vt:lpstr>
      <vt:lpstr>Helvetica</vt:lpstr>
      <vt:lpstr>Calibri</vt:lpstr>
      <vt:lpstr>Source Sans Pro</vt:lpstr>
      <vt:lpstr>Roboto</vt:lpstr>
      <vt:lpstr>Uudenmaan liitto</vt:lpstr>
      <vt:lpstr>PPT-pohja suomi-ruotsi-englanti</vt:lpstr>
      <vt:lpstr>1_PPT-pohja suomi-ruotsi-englanti</vt:lpstr>
      <vt:lpstr>2_PPT-pohja suomi-ruotsi-englanti</vt:lpstr>
      <vt:lpstr>1_Uudenmaan liitto</vt:lpstr>
      <vt:lpstr>2_Uudenmaan liitto</vt:lpstr>
      <vt:lpstr>Acrobat Document</vt:lpstr>
      <vt:lpstr>Uudenmaan liiton ilmastotyöpajasarja</vt:lpstr>
      <vt:lpstr>Työpajojen otsikot ja tavoitteet</vt:lpstr>
      <vt:lpstr>Työpajojen sisällöt &amp; prosessi</vt:lpstr>
      <vt:lpstr>Työpajojen materiaalit</vt:lpstr>
      <vt:lpstr>Mitä työpajasarja vaatii kunnalta?</vt:lpstr>
      <vt:lpstr>Mikä on ”Nurmijärven malli”?</vt:lpstr>
      <vt:lpstr>Miten ja millä resursseilla fasilitoida työpajoja?</vt:lpstr>
      <vt:lpstr>Kuinka käyttää dioja?</vt:lpstr>
      <vt:lpstr>Mitä tarvitaan työpajaan?</vt:lpstr>
      <vt:lpstr>Esimerkkejä työpajoissa tuotetusta materiaaleista</vt:lpstr>
      <vt:lpstr>Tavoitteen sanoittaminen</vt:lpstr>
      <vt:lpstr>Ilmastotyön miellekartta</vt:lpstr>
      <vt:lpstr>Ilmastokasvatus ja -oppiminen</vt:lpstr>
      <vt:lpstr>Toimenpidekortit</vt:lpstr>
      <vt:lpstr>Ilmastotyön vuosikello</vt:lpstr>
      <vt:lpstr>Ilmastotyöpaja1: Ilmastotyön nykytilanne ja tavoite</vt:lpstr>
      <vt:lpstr>Työpajojen otsikot ja tavoitteet</vt:lpstr>
      <vt:lpstr>Työpajan sisältö</vt:lpstr>
      <vt:lpstr>Nimikierros</vt:lpstr>
      <vt:lpstr>Ilmastotyön ABC</vt:lpstr>
      <vt:lpstr>Kuntien hiilineutraaliussitoumukset</vt:lpstr>
      <vt:lpstr>Osa 1: Ilmastotyön tavoitteiden sanoittaminen</vt:lpstr>
      <vt:lpstr>Osa 1: Ilmastotyön tavoitteiden sanoittaminen</vt:lpstr>
      <vt:lpstr>Kunnan tavoitteen sanoittaminen</vt:lpstr>
      <vt:lpstr>TAUKO  jatketaan xx.xx</vt:lpstr>
      <vt:lpstr>Osa 2: Ilmastotyön nykytilanne</vt:lpstr>
      <vt:lpstr>Osa 2: Ilmastotyön nykytilanne</vt:lpstr>
      <vt:lpstr>Kaavio, jonka avulla voi hahmotella ilmastotyön nykytilannetta</vt:lpstr>
      <vt:lpstr>Ilmastotyön nykytilanne voi näyttää tältä</vt:lpstr>
      <vt:lpstr>TAUKO  jatketaan xx.xx</vt:lpstr>
      <vt:lpstr>Osa 3: Ilmastotyön ”aukkojen” tunnistaminen</vt:lpstr>
      <vt:lpstr>Osa 2: Ilmastotyön aukkojen tunnistaminen ja priorisointi</vt:lpstr>
      <vt:lpstr>Ilmastotyön nykytilan avulla voi löytää aukkoja</vt:lpstr>
      <vt:lpstr>Työpajojen otsikot ja tavoitteet</vt:lpstr>
      <vt:lpstr>Kiitos tästä työpajasta!</vt:lpstr>
      <vt:lpstr>Ilmastotyöpaja 2: Ilmastotyön ideat</vt:lpstr>
      <vt:lpstr>Työpajojen otsikot ja tavoitteet</vt:lpstr>
      <vt:lpstr>Työpajan sisältö</vt:lpstr>
      <vt:lpstr>Kertaus edellisestä työpajasta: ilmastotyön nykytilanne ja tavoite</vt:lpstr>
      <vt:lpstr>Osa 1: ilmastotoimien ideointi</vt:lpstr>
      <vt:lpstr>Ryhmiin jakautuminen</vt:lpstr>
      <vt:lpstr>Ilmastotoimien ideointi</vt:lpstr>
      <vt:lpstr>Ideointikierros 1</vt:lpstr>
      <vt:lpstr>Ideointikierros 2</vt:lpstr>
      <vt:lpstr>TAUKO  jatketaan xx.xx</vt:lpstr>
      <vt:lpstr>Osa 2: ideoiden priorisointi</vt:lpstr>
      <vt:lpstr>Ideoiden priorisointi</vt:lpstr>
      <vt:lpstr>Ideoiden priorisointi</vt:lpstr>
      <vt:lpstr>TAUKO  jatketaan xx.xx</vt:lpstr>
      <vt:lpstr>Osa 3:  priorisoitujen ideoiden jatkokehitys</vt:lpstr>
      <vt:lpstr>Parhaiden ideoiden jatkokehitys</vt:lpstr>
      <vt:lpstr>Esimerkki toimenpidekortista</vt:lpstr>
      <vt:lpstr>Työpajojen otsikot ja tavoitteet</vt:lpstr>
      <vt:lpstr>Kiitokset tästä työpajasta!</vt:lpstr>
      <vt:lpstr>Ilmastotyön toteutus ja hankkeistaminen</vt:lpstr>
      <vt:lpstr>Työpajan sisältö</vt:lpstr>
      <vt:lpstr>Työpajojen otsikot ja tavoitteet</vt:lpstr>
      <vt:lpstr>Kertaus edellisestä työpajasta: ilmastotyön ideat</vt:lpstr>
      <vt:lpstr>Osa 1: Ilmastotyön työnjako &amp; aikataulu</vt:lpstr>
      <vt:lpstr>Ilmastotyön työnjako ja aikataulu vuonna 2023</vt:lpstr>
      <vt:lpstr>Ilmastotyön vuosi voisi näyttää tältä</vt:lpstr>
      <vt:lpstr>TAUKO  jatketaan xx.xx</vt:lpstr>
      <vt:lpstr>Osa 2:  Ilmastotyön hankkeistaminen</vt:lpstr>
      <vt:lpstr>Ilmastotyön hankkeistaminen</vt:lpstr>
      <vt:lpstr>Mistä hakea tietoa</vt:lpstr>
      <vt:lpstr>Ideakortin pohja</vt:lpstr>
      <vt:lpstr>Osa 3: Seuraavat askeleet</vt:lpstr>
      <vt:lpstr>Mitä seuraavaksi?</vt:lpstr>
      <vt:lpstr>Kiitokset tästä työpajasta</vt:lpstr>
      <vt:lpstr>Huom! Katso diojen muistiinpanoista, minkä kokoisina eri materiaalit kannattaa tulostaa – ja kuinka paljon tulosteita tarvitaan!</vt:lpstr>
      <vt:lpstr>Kunnan ilmastotavoitteiden sanoittaminen</vt:lpstr>
      <vt:lpstr>Ilmastotyön nykytilanteen pohja</vt:lpstr>
      <vt:lpstr>Nelikenttäpohja vaikuttavuudelle ja toteutettavuudelle</vt:lpstr>
      <vt:lpstr>Toimenpidekorttipohja</vt:lpstr>
      <vt:lpstr>Ilmastotyön vuoden tulostettava pohja</vt:lpstr>
      <vt:lpstr>Idean tulostettava pohja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Ilmastotyöpajojen diat</dc:title>
  <dc:creator>Uudenmaan liitto</dc:creator>
  <cp:lastModifiedBy>Satu Salo-Jouppila</cp:lastModifiedBy>
  <cp:revision>6</cp:revision>
  <dcterms:created xsi:type="dcterms:W3CDTF">2022-05-17T10:36:41Z</dcterms:created>
  <dcterms:modified xsi:type="dcterms:W3CDTF">2023-09-08T07:55:13Z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0x010100B834EC17A805D342BC052E63895EF04E0100BAC01C497EC4134D88DB079C950BD64D</vt:lpwstr>
  </property>
  <property fmtid="{D5CDD505-2E9C-101B-9397-08002B2CF9AE}" pid="3" name="Indexterm">
    <vt:lpwstr/>
  </property>
  <property fmtid="{D5CDD505-2E9C-101B-9397-08002B2CF9AE}" pid="4" name="MediaServiceImageTags">
    <vt:lpwstr/>
  </property>
  <property fmtid="{D5CDD505-2E9C-101B-9397-08002B2CF9AE}" pid="5" name="lcf76f155ced4ddcb4097134ff3c332f">
    <vt:lpwstr/>
  </property>
  <property fmtid="{D5CDD505-2E9C-101B-9397-08002B2CF9AE}" pid="6" name="SharedWithUsers">
    <vt:lpwstr>8;#Uudenmaan liitto - Jäsenet</vt:lpwstr>
  </property>
</Properties>
</file>